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56" r:id="rId2"/>
    <p:sldId id="257" r:id="rId3"/>
    <p:sldId id="258" r:id="rId4"/>
    <p:sldId id="259" r:id="rId5"/>
    <p:sldId id="260" r:id="rId6"/>
    <p:sldId id="261" r:id="rId7"/>
    <p:sldId id="262" r:id="rId8"/>
    <p:sldId id="266" r:id="rId9"/>
    <p:sldId id="267" r:id="rId10"/>
    <p:sldId id="268" r:id="rId11"/>
    <p:sldId id="263" r:id="rId12"/>
    <p:sldId id="272" r:id="rId13"/>
    <p:sldId id="274" r:id="rId14"/>
    <p:sldId id="275" r:id="rId15"/>
    <p:sldId id="264" r:id="rId16"/>
    <p:sldId id="265" r:id="rId17"/>
    <p:sldId id="269" r:id="rId18"/>
    <p:sldId id="276" r:id="rId19"/>
    <p:sldId id="277" r:id="rId20"/>
    <p:sldId id="278" r:id="rId21"/>
    <p:sldId id="279" r:id="rId22"/>
    <p:sldId id="280"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04"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B3DCDE-1B8A-4935-87FB-C084ECAC4B26}" type="datetimeFigureOut">
              <a:rPr lang="en-US" smtClean="0"/>
              <a:pPr/>
              <a:t>2/10/2017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3CE7AB-F8ED-44D9-AFB3-8C0D27502F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3CE7AB-F8ED-44D9-AFB3-8C0D27502F9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Allcare</a:t>
            </a:r>
            <a:r>
              <a:rPr lang="en-US" baseline="0" dirty="0" smtClean="0"/>
              <a:t> &amp; Allied Services, LLC  is Homecare agency , we are known as Allcare Homecare or AAS homecare an acronym of our name</a:t>
            </a:r>
            <a:endParaRPr lang="en-US" dirty="0"/>
          </a:p>
        </p:txBody>
      </p:sp>
      <p:sp>
        <p:nvSpPr>
          <p:cNvPr id="4" name="Slide Number Placeholder 3"/>
          <p:cNvSpPr>
            <a:spLocks noGrp="1"/>
          </p:cNvSpPr>
          <p:nvPr>
            <p:ph type="sldNum" sz="quarter" idx="10"/>
          </p:nvPr>
        </p:nvSpPr>
        <p:spPr/>
        <p:txBody>
          <a:bodyPr/>
          <a:lstStyle/>
          <a:p>
            <a:fld id="{8C3CE7AB-F8ED-44D9-AFB3-8C0D27502F9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currently have 2 main</a:t>
            </a:r>
            <a:r>
              <a:rPr lang="en-US" baseline="0" dirty="0" smtClean="0"/>
              <a:t> locations , 117 Abbey Terrace, Drexel Hill, PA  and 219 Morton Avenue, Folsom, PA , we also have other locations in Montgomery and Philadelphia counties</a:t>
            </a:r>
            <a:endParaRPr lang="en-US" dirty="0"/>
          </a:p>
        </p:txBody>
      </p:sp>
      <p:sp>
        <p:nvSpPr>
          <p:cNvPr id="4" name="Slide Number Placeholder 3"/>
          <p:cNvSpPr>
            <a:spLocks noGrp="1"/>
          </p:cNvSpPr>
          <p:nvPr>
            <p:ph type="sldNum" sz="quarter" idx="10"/>
          </p:nvPr>
        </p:nvSpPr>
        <p:spPr/>
        <p:txBody>
          <a:bodyPr/>
          <a:lstStyle/>
          <a:p>
            <a:fld id="{8C3CE7AB-F8ED-44D9-AFB3-8C0D27502F9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Presently Allcare</a:t>
            </a:r>
            <a:r>
              <a:rPr lang="en-US" baseline="0" dirty="0" smtClean="0"/>
              <a:t> &amp; Allied  Services is legally licensed and insured to provide homecare services in Delaware , Philadelphia, Chester, and Montgomery.</a:t>
            </a:r>
          </a:p>
        </p:txBody>
      </p:sp>
      <p:sp>
        <p:nvSpPr>
          <p:cNvPr id="4" name="Slide Number Placeholder 3"/>
          <p:cNvSpPr>
            <a:spLocks noGrp="1"/>
          </p:cNvSpPr>
          <p:nvPr>
            <p:ph type="sldNum" sz="quarter" idx="10"/>
          </p:nvPr>
        </p:nvSpPr>
        <p:spPr/>
        <p:txBody>
          <a:bodyPr/>
          <a:lstStyle/>
          <a:p>
            <a:fld id="{8C3CE7AB-F8ED-44D9-AFB3-8C0D27502F9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are enrolled in waivers programs in office of developmental program/ intellectual disabilities,  Bureau of Autistic Services, and Office of Long Term Living</a:t>
            </a:r>
            <a:endParaRPr lang="en-US" dirty="0"/>
          </a:p>
        </p:txBody>
      </p:sp>
      <p:sp>
        <p:nvSpPr>
          <p:cNvPr id="4" name="Slide Number Placeholder 3"/>
          <p:cNvSpPr>
            <a:spLocks noGrp="1"/>
          </p:cNvSpPr>
          <p:nvPr>
            <p:ph type="sldNum" sz="quarter" idx="10"/>
          </p:nvPr>
        </p:nvSpPr>
        <p:spPr/>
        <p:txBody>
          <a:bodyPr/>
          <a:lstStyle/>
          <a:p>
            <a:fld id="{8C3CE7AB-F8ED-44D9-AFB3-8C0D27502F9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currently enrolled in 7 different</a:t>
            </a:r>
            <a:r>
              <a:rPr lang="en-US" baseline="0" dirty="0" smtClean="0"/>
              <a:t> program waivers</a:t>
            </a:r>
            <a:endParaRPr lang="en-US" dirty="0"/>
          </a:p>
        </p:txBody>
      </p:sp>
      <p:sp>
        <p:nvSpPr>
          <p:cNvPr id="4" name="Slide Number Placeholder 3"/>
          <p:cNvSpPr>
            <a:spLocks noGrp="1"/>
          </p:cNvSpPr>
          <p:nvPr>
            <p:ph type="sldNum" sz="quarter" idx="10"/>
          </p:nvPr>
        </p:nvSpPr>
        <p:spPr/>
        <p:txBody>
          <a:bodyPr/>
          <a:lstStyle/>
          <a:p>
            <a:fld id="{8C3CE7AB-F8ED-44D9-AFB3-8C0D27502F9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3CE7AB-F8ED-44D9-AFB3-8C0D27502F9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C3CE7AB-F8ED-44D9-AFB3-8C0D27502F90}"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3CE7AB-F8ED-44D9-AFB3-8C0D27502F90}"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3F84CF4-A751-40DE-B841-640A50009757}" type="datetimeFigureOut">
              <a:rPr lang="en-US" smtClean="0"/>
              <a:pPr/>
              <a:t>2/10/2017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C6B4A9F-098E-4A4B-AC14-ADF7BE3854C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F84CF4-A751-40DE-B841-640A50009757}" type="datetimeFigureOut">
              <a:rPr lang="en-US" smtClean="0"/>
              <a:pPr/>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B4A9F-098E-4A4B-AC14-ADF7BE3854C1}" type="slidenum">
              <a:rPr lang="en-US" smtClean="0"/>
              <a:pPr/>
              <a:t>‹#›</a:t>
            </a:fld>
            <a:endParaRPr lang="en-US"/>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F84CF4-A751-40DE-B841-640A50009757}" type="datetimeFigureOut">
              <a:rPr lang="en-US" smtClean="0"/>
              <a:pPr/>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B4A9F-098E-4A4B-AC14-ADF7BE3854C1}" type="slidenum">
              <a:rPr lang="en-US" smtClean="0"/>
              <a:pPr/>
              <a:t>‹#›</a:t>
            </a:fld>
            <a:endParaRPr lang="en-US"/>
          </a:p>
        </p:txBody>
      </p:sp>
    </p:spTree>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F84CF4-A751-40DE-B841-640A50009757}" type="datetimeFigureOut">
              <a:rPr lang="en-US" smtClean="0"/>
              <a:pPr/>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B4A9F-098E-4A4B-AC14-ADF7BE3854C1}" type="slidenum">
              <a:rPr lang="en-US" smtClean="0"/>
              <a:pPr/>
              <a:t>‹#›</a:t>
            </a:fld>
            <a:endParaRPr lang="en-US"/>
          </a:p>
        </p:txBody>
      </p:sp>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3F84CF4-A751-40DE-B841-640A50009757}" type="datetimeFigureOut">
              <a:rPr lang="en-US" smtClean="0"/>
              <a:pPr/>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B4A9F-098E-4A4B-AC14-ADF7BE3854C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F84CF4-A751-40DE-B841-640A50009757}" type="datetimeFigureOut">
              <a:rPr lang="en-US" smtClean="0"/>
              <a:pPr/>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B4A9F-098E-4A4B-AC14-ADF7BE3854C1}" type="slidenum">
              <a:rPr lang="en-US" smtClean="0"/>
              <a:pPr/>
              <a:t>‹#›</a:t>
            </a:fld>
            <a:endParaRPr lang="en-US"/>
          </a:p>
        </p:txBody>
      </p:sp>
    </p:spTree>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3F84CF4-A751-40DE-B841-640A50009757}" type="datetimeFigureOut">
              <a:rPr lang="en-US" smtClean="0"/>
              <a:pPr/>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B4A9F-098E-4A4B-AC14-ADF7BE3854C1}" type="slidenum">
              <a:rPr lang="en-US" smtClean="0"/>
              <a:pPr/>
              <a:t>‹#›</a:t>
            </a:fld>
            <a:endParaRPr lang="en-US"/>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F84CF4-A751-40DE-B841-640A50009757}" type="datetimeFigureOut">
              <a:rPr lang="en-US" smtClean="0"/>
              <a:pPr/>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B4A9F-098E-4A4B-AC14-ADF7BE3854C1}" type="slidenum">
              <a:rPr lang="en-US" smtClean="0"/>
              <a:pPr/>
              <a:t>‹#›</a:t>
            </a:fld>
            <a:endParaRPr lang="en-US"/>
          </a:p>
        </p:txBody>
      </p:sp>
    </p:spTree>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84CF4-A751-40DE-B841-640A50009757}" type="datetimeFigureOut">
              <a:rPr lang="en-US" smtClean="0"/>
              <a:pPr/>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B4A9F-098E-4A4B-AC14-ADF7BE3854C1}" type="slidenum">
              <a:rPr lang="en-US" smtClean="0"/>
              <a:pPr/>
              <a:t>‹#›</a:t>
            </a:fld>
            <a:endParaRPr lang="en-US"/>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F84CF4-A751-40DE-B841-640A50009757}" type="datetimeFigureOut">
              <a:rPr lang="en-US" smtClean="0"/>
              <a:pPr/>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B4A9F-098E-4A4B-AC14-ADF7BE3854C1}" type="slidenum">
              <a:rPr lang="en-US" smtClean="0"/>
              <a:pPr/>
              <a:t>‹#›</a:t>
            </a:fld>
            <a:endParaRPr lang="en-US"/>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3F84CF4-A751-40DE-B841-640A50009757}" type="datetimeFigureOut">
              <a:rPr lang="en-US" smtClean="0"/>
              <a:pPr/>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C6B4A9F-098E-4A4B-AC14-ADF7BE3854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3F84CF4-A751-40DE-B841-640A50009757}" type="datetimeFigureOut">
              <a:rPr lang="en-US" smtClean="0"/>
              <a:pPr/>
              <a:t>2/10/2017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6B4A9F-098E-4A4B-AC14-ADF7BE3854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pull dir="d"/>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2.png"/><Relationship Id="rId2" Type="http://schemas.openxmlformats.org/officeDocument/2006/relationships/audio" Target="file:///C:\Users\Olayinka\Music\07%20Track%207.wma" TargetMode="Externa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audio" Target="../media/audio2.wav"/><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audio" Target="../media/audio11.wav"/><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audio" Target="../media/audio12.wav"/><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audio" Target="../media/audio13.wav"/></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audio" Target="../media/audio14.wav"/></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audio" Target="../media/audio15.wav"/></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audio" Target="../media/audio16.wav"/></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audio" Target="../media/audio17.wav"/></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audio" Target="../media/audio18.wav"/></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file:///C:\Users\Olayinka\Music\12%20Track%2012.wma" TargetMode="External"/><Relationship Id="rId1" Type="http://schemas.openxmlformats.org/officeDocument/2006/relationships/audio" Target="../media/audio19.wav"/><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file:///C:\Users\Olayinka\Music\09%20Track%209.wma" TargetMode="External"/><Relationship Id="rId1" Type="http://schemas.openxmlformats.org/officeDocument/2006/relationships/audio" Target="../media/audio20.wav"/><Relationship Id="rId5" Type="http://schemas.openxmlformats.org/officeDocument/2006/relationships/image" Target="../media/image15.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file:///C:\Users\Olayinka\Music\14%20Track%2014.wma" TargetMode="External"/><Relationship Id="rId1" Type="http://schemas.openxmlformats.org/officeDocument/2006/relationships/audio" Target="../media/audio21.wav"/><Relationship Id="rId5" Type="http://schemas.openxmlformats.org/officeDocument/2006/relationships/image" Target="../media/image16.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file:///C:\Users\Olayinka\Music\07%20Track%207.wma" TargetMode="External"/><Relationship Id="rId1" Type="http://schemas.openxmlformats.org/officeDocument/2006/relationships/audio" Target="../media/audio22.wav"/><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hyperlink" Target="http://www.dhs.pa.gov/citizens/alternativestonursinghomes/cds/index.ht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dhs.pa.gov/citizens/attendantcare/attendantcareact150/" TargetMode="External"/><Relationship Id="rId2" Type="http://schemas.openxmlformats.org/officeDocument/2006/relationships/slideLayout" Target="../slideLayouts/slideLayout5.xml"/><Relationship Id="rId1" Type="http://schemas.openxmlformats.org/officeDocument/2006/relationships/audio" Target="file:///C:\Users\Olayinka\Music\11%20Track%2011.wma" TargetMode="Externa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audio" Target="file:///C:\Users\Olayinka\Music\08%20Track%208.wm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audio" Target="file:///C:\Users\Olayinka\Music\10%20Track%2010.wma"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audio" Target="../media/audio5.wav"/><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audio" Target="../media/audio6.wav"/><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audio" Target="../media/audio7.wav"/><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audio" Target="../media/audio8.wav"/><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audio" Target="../media/audio9.wav"/></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audio" Target="../media/audio10.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a:t>
            </a:r>
            <a:endParaRPr lang="en-US" dirty="0"/>
          </a:p>
        </p:txBody>
      </p:sp>
      <p:sp>
        <p:nvSpPr>
          <p:cNvPr id="3" name="Subtitle 2"/>
          <p:cNvSpPr>
            <a:spLocks noGrp="1"/>
          </p:cNvSpPr>
          <p:nvPr>
            <p:ph type="subTitle" idx="1"/>
          </p:nvPr>
        </p:nvSpPr>
        <p:spPr/>
        <p:txBody>
          <a:bodyPr>
            <a:normAutofit fontScale="85000" lnSpcReduction="20000"/>
          </a:bodyPr>
          <a:lstStyle/>
          <a:p>
            <a:r>
              <a:rPr lang="en-US" sz="4000" dirty="0" smtClean="0"/>
              <a:t>To A  Short </a:t>
            </a:r>
            <a:r>
              <a:rPr lang="en-US" sz="4800" dirty="0" smtClean="0"/>
              <a:t>Presentation</a:t>
            </a:r>
            <a:r>
              <a:rPr lang="en-US" sz="4000" dirty="0" smtClean="0"/>
              <a:t>   </a:t>
            </a:r>
          </a:p>
          <a:p>
            <a:pPr algn="ctr"/>
            <a:r>
              <a:rPr lang="en-US" sz="4000" dirty="0" smtClean="0"/>
              <a:t>                  of </a:t>
            </a:r>
          </a:p>
          <a:p>
            <a:r>
              <a:rPr lang="en-US" sz="4000" dirty="0" smtClean="0"/>
              <a:t>Allcare  &amp; Allied Services, LLC </a:t>
            </a:r>
            <a:endParaRPr lang="en-US" sz="4000" dirty="0"/>
          </a:p>
        </p:txBody>
      </p:sp>
      <p:pic>
        <p:nvPicPr>
          <p:cNvPr id="4" name="07 Track 7.wma">
            <a:hlinkClick r:id="" action="ppaction://media"/>
          </p:cNvPr>
          <p:cNvPicPr>
            <a:picLocks noRot="1" noChangeAspect="1"/>
          </p:cNvPicPr>
          <p:nvPr>
            <a:audioFile r:link="rId2"/>
          </p:nvPr>
        </p:nvPicPr>
        <p:blipFill>
          <a:blip r:embed="rId7" cstate="print"/>
          <a:stretch>
            <a:fillRect/>
          </a:stretch>
        </p:blipFill>
        <p:spPr>
          <a:xfrm>
            <a:off x="304800" y="6553200"/>
            <a:ext cx="304800" cy="304800"/>
          </a:xfrm>
          <a:prstGeom prst="rect">
            <a:avLst/>
          </a:prstGeom>
        </p:spPr>
      </p:pic>
      <p:pic>
        <p:nvPicPr>
          <p:cNvPr id="5" name="Recorded Sound">
            <a:hlinkClick r:id="" action="ppaction://media"/>
          </p:cNvPr>
          <p:cNvPicPr>
            <a:picLocks noRot="1" noChangeAspect="1"/>
          </p:cNvPicPr>
          <p:nvPr>
            <a:wavAudioFile r:embed="rId3" name="Recorded Sound"/>
          </p:nvPr>
        </p:nvPicPr>
        <p:blipFill>
          <a:blip r:embed="rId8" cstate="print"/>
          <a:stretch>
            <a:fillRect/>
          </a:stretch>
        </p:blipFill>
        <p:spPr>
          <a:xfrm>
            <a:off x="1295400" y="6553200"/>
            <a:ext cx="304800" cy="304800"/>
          </a:xfrm>
          <a:prstGeom prst="rect">
            <a:avLst/>
          </a:prstGeom>
        </p:spPr>
      </p:pic>
      <p:pic>
        <p:nvPicPr>
          <p:cNvPr id="7" name="~PP3032.WAV">
            <a:hlinkClick r:id="" action="ppaction://media"/>
          </p:cNvPr>
          <p:cNvPicPr>
            <a:picLocks noRot="1" noChangeAspect="1"/>
          </p:cNvPicPr>
          <p:nvPr>
            <a:wavAudioFile r:embed="rId4" name="~PP3032.WAV"/>
          </p:nvPr>
        </p:nvPicPr>
        <p:blipFill>
          <a:blip r:embed="rId9" cstate="print"/>
          <a:stretch>
            <a:fillRect/>
          </a:stretch>
        </p:blipFill>
        <p:spPr>
          <a:xfrm>
            <a:off x="8696325" y="6410325"/>
            <a:ext cx="304800" cy="304800"/>
          </a:xfrm>
          <a:prstGeom prst="rect">
            <a:avLst/>
          </a:prstGeom>
        </p:spPr>
      </p:pic>
    </p:spTree>
    <p:custDataLst>
      <p:tags r:id="rId1"/>
    </p:custDataLst>
  </p:cSld>
  <p:clrMapOvr>
    <a:masterClrMapping/>
  </p:clrMapOvr>
  <p:transition advTm="28506">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458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8757" fill="hold"/>
                                        <p:tgtEl>
                                          <p:spTgt spid="5"/>
                                        </p:tgtEl>
                                      </p:cBhvr>
                                    </p:cmd>
                                  </p:childTnLst>
                                </p:cTn>
                              </p:par>
                            </p:childTnLst>
                          </p:cTn>
                        </p:par>
                      </p:childTnLst>
                    </p:cTn>
                  </p:par>
                </p:childTnLst>
              </p:cTn>
              <p:nextCondLst>
                <p:cond evt="onClick" delay="0">
                  <p:tgtEl>
                    <p:spTgt spid="5"/>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isNarration="1">
              <p:cMediaNode showWhenStopped="0">
                <p:cTn id="1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Who are our caregivers ?</a:t>
            </a:r>
            <a:endParaRPr lang="en-US" dirty="0"/>
          </a:p>
        </p:txBody>
      </p:sp>
      <p:sp>
        <p:nvSpPr>
          <p:cNvPr id="3" name="Text Placeholder 2"/>
          <p:cNvSpPr>
            <a:spLocks noGrp="1"/>
          </p:cNvSpPr>
          <p:nvPr>
            <p:ph type="body" idx="1"/>
          </p:nvPr>
        </p:nvSpPr>
        <p:spPr/>
        <p:txBody>
          <a:bodyPr/>
          <a:lstStyle/>
          <a:p>
            <a:r>
              <a:rPr lang="en-US" dirty="0" smtClean="0"/>
              <a:t> Agency staff</a:t>
            </a:r>
            <a:endParaRPr lang="en-US" dirty="0"/>
          </a:p>
        </p:txBody>
      </p:sp>
      <p:sp>
        <p:nvSpPr>
          <p:cNvPr id="4" name="Text Placeholder 3"/>
          <p:cNvSpPr>
            <a:spLocks noGrp="1"/>
          </p:cNvSpPr>
          <p:nvPr>
            <p:ph type="body" sz="half" idx="3"/>
          </p:nvPr>
        </p:nvSpPr>
        <p:spPr/>
        <p:txBody>
          <a:bodyPr>
            <a:normAutofit fontScale="92500"/>
          </a:bodyPr>
          <a:lstStyle/>
          <a:p>
            <a:r>
              <a:rPr lang="en-US" dirty="0" smtClean="0"/>
              <a:t> Family /Friends/ loved ones </a:t>
            </a:r>
            <a:endParaRPr lang="en-US" dirty="0"/>
          </a:p>
        </p:txBody>
      </p:sp>
      <p:sp>
        <p:nvSpPr>
          <p:cNvPr id="5" name="Content Placeholder 4"/>
          <p:cNvSpPr>
            <a:spLocks noGrp="1"/>
          </p:cNvSpPr>
          <p:nvPr>
            <p:ph sz="quarter" idx="2"/>
          </p:nvPr>
        </p:nvSpPr>
        <p:spPr/>
        <p:txBody>
          <a:bodyPr/>
          <a:lstStyle/>
          <a:p>
            <a:r>
              <a:rPr lang="en-US" dirty="0" smtClean="0"/>
              <a:t> RN</a:t>
            </a:r>
          </a:p>
          <a:p>
            <a:r>
              <a:rPr lang="en-US" dirty="0" smtClean="0"/>
              <a:t>LPN</a:t>
            </a:r>
          </a:p>
          <a:p>
            <a:r>
              <a:rPr lang="en-US" dirty="0" smtClean="0"/>
              <a:t>CNA</a:t>
            </a:r>
          </a:p>
          <a:p>
            <a:r>
              <a:rPr lang="en-US" dirty="0" smtClean="0"/>
              <a:t>HHA</a:t>
            </a:r>
          </a:p>
          <a:p>
            <a:r>
              <a:rPr lang="en-US" dirty="0" smtClean="0"/>
              <a:t>PCA</a:t>
            </a:r>
          </a:p>
          <a:p>
            <a:r>
              <a:rPr lang="en-US" dirty="0" smtClean="0"/>
              <a:t>CI</a:t>
            </a:r>
          </a:p>
          <a:p>
            <a:r>
              <a:rPr lang="en-US" dirty="0" smtClean="0"/>
              <a:t>Skill builders</a:t>
            </a:r>
          </a:p>
          <a:p>
            <a:pPr>
              <a:buNone/>
            </a:pPr>
            <a:endParaRPr lang="en-US" dirty="0" smtClean="0"/>
          </a:p>
        </p:txBody>
      </p:sp>
      <p:sp>
        <p:nvSpPr>
          <p:cNvPr id="6" name="Content Placeholder 5"/>
          <p:cNvSpPr>
            <a:spLocks noGrp="1"/>
          </p:cNvSpPr>
          <p:nvPr>
            <p:ph sz="quarter" idx="4"/>
          </p:nvPr>
        </p:nvSpPr>
        <p:spPr/>
        <p:txBody>
          <a:bodyPr/>
          <a:lstStyle/>
          <a:p>
            <a:r>
              <a:rPr lang="en-US" dirty="0" smtClean="0"/>
              <a:t> Qualified loved ones /family members not living under the same roof </a:t>
            </a:r>
          </a:p>
          <a:p>
            <a:r>
              <a:rPr lang="en-US" dirty="0" smtClean="0"/>
              <a:t> Trained</a:t>
            </a:r>
          </a:p>
          <a:p>
            <a:r>
              <a:rPr lang="en-US" dirty="0" smtClean="0"/>
              <a:t>Documented</a:t>
            </a:r>
          </a:p>
          <a:p>
            <a:r>
              <a:rPr lang="en-US" dirty="0" smtClean="0"/>
              <a:t>Backgrounds checked</a:t>
            </a:r>
          </a:p>
          <a:p>
            <a:r>
              <a:rPr lang="en-US" dirty="0" smtClean="0"/>
              <a:t>medical/ physical exam</a:t>
            </a:r>
          </a:p>
          <a:p>
            <a:r>
              <a:rPr lang="en-US" dirty="0" smtClean="0"/>
              <a:t>“</a:t>
            </a:r>
            <a:r>
              <a:rPr lang="en-US" dirty="0" smtClean="0">
                <a:solidFill>
                  <a:srgbClr val="FF0000"/>
                </a:solidFill>
              </a:rPr>
              <a:t>COMPETIVE PAY RATES FOR CAREGIVERS</a:t>
            </a:r>
            <a:r>
              <a:rPr lang="en-US" dirty="0" smtClean="0"/>
              <a:t>”</a:t>
            </a:r>
            <a:endParaRPr lang="en-US" dirty="0"/>
          </a:p>
        </p:txBody>
      </p:sp>
      <p:pic>
        <p:nvPicPr>
          <p:cNvPr id="7" name="~PP3754.WAV">
            <a:hlinkClick r:id="" action="ppaction://media"/>
          </p:cNvPr>
          <p:cNvPicPr>
            <a:picLocks noRot="1" noChangeAspect="1"/>
          </p:cNvPicPr>
          <p:nvPr>
            <a:wavAudioFile r:embed="rId1" name="~PP3754.WAV"/>
          </p:nvPr>
        </p:nvPicPr>
        <p:blipFill>
          <a:blip r:embed="rId4" cstate="print"/>
          <a:stretch>
            <a:fillRect/>
          </a:stretch>
        </p:blipFill>
        <p:spPr>
          <a:xfrm>
            <a:off x="8696325" y="6410325"/>
            <a:ext cx="304800" cy="304800"/>
          </a:xfrm>
          <a:prstGeom prst="rect">
            <a:avLst/>
          </a:prstGeom>
        </p:spPr>
      </p:pic>
    </p:spTree>
  </p:cSld>
  <p:clrMapOvr>
    <a:masterClrMapping/>
  </p:clrMapOvr>
  <p:transition advTm="30548">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do differently from others</a:t>
            </a:r>
            <a:endParaRPr lang="en-US" dirty="0"/>
          </a:p>
        </p:txBody>
      </p:sp>
      <p:sp>
        <p:nvSpPr>
          <p:cNvPr id="3" name="Text Placeholder 2"/>
          <p:cNvSpPr>
            <a:spLocks noGrp="1"/>
          </p:cNvSpPr>
          <p:nvPr>
            <p:ph type="body" idx="1"/>
          </p:nvPr>
        </p:nvSpPr>
        <p:spPr/>
        <p:txBody>
          <a:bodyPr/>
          <a:lstStyle/>
          <a:p>
            <a:pPr algn="ctr"/>
            <a:r>
              <a:rPr lang="en-US" dirty="0" smtClean="0"/>
              <a:t> Common Concerns</a:t>
            </a:r>
            <a:endParaRPr lang="en-US" dirty="0"/>
          </a:p>
        </p:txBody>
      </p:sp>
      <p:sp>
        <p:nvSpPr>
          <p:cNvPr id="4" name="Text Placeholder 3"/>
          <p:cNvSpPr>
            <a:spLocks noGrp="1"/>
          </p:cNvSpPr>
          <p:nvPr>
            <p:ph type="body" sz="half" idx="3"/>
          </p:nvPr>
        </p:nvSpPr>
        <p:spPr/>
        <p:txBody>
          <a:bodyPr/>
          <a:lstStyle/>
          <a:p>
            <a:r>
              <a:rPr lang="en-US" dirty="0" smtClean="0"/>
              <a:t> Our Approach</a:t>
            </a:r>
            <a:endParaRPr lang="en-US" dirty="0"/>
          </a:p>
        </p:txBody>
      </p:sp>
      <p:sp>
        <p:nvSpPr>
          <p:cNvPr id="5" name="Content Placeholder 4"/>
          <p:cNvSpPr>
            <a:spLocks noGrp="1"/>
          </p:cNvSpPr>
          <p:nvPr>
            <p:ph sz="quarter" idx="2"/>
          </p:nvPr>
        </p:nvSpPr>
        <p:spPr/>
        <p:txBody>
          <a:bodyPr vert="vert270" anchor="ctr" anchorCtr="1">
            <a:normAutofit/>
          </a:bodyPr>
          <a:lstStyle/>
          <a:p>
            <a:r>
              <a:rPr lang="en-US" sz="3600" dirty="0" smtClean="0"/>
              <a:t>Hiring Process</a:t>
            </a:r>
            <a:endParaRPr lang="en-US" sz="3600" dirty="0"/>
          </a:p>
        </p:txBody>
      </p:sp>
      <p:sp>
        <p:nvSpPr>
          <p:cNvPr id="6" name="Content Placeholder 5"/>
          <p:cNvSpPr>
            <a:spLocks noGrp="1"/>
          </p:cNvSpPr>
          <p:nvPr>
            <p:ph sz="quarter" idx="4"/>
          </p:nvPr>
        </p:nvSpPr>
        <p:spPr/>
        <p:txBody>
          <a:bodyPr/>
          <a:lstStyle/>
          <a:p>
            <a:r>
              <a:rPr lang="en-US" dirty="0" smtClean="0"/>
              <a:t>Best qualified</a:t>
            </a:r>
          </a:p>
          <a:p>
            <a:r>
              <a:rPr lang="en-US" dirty="0" smtClean="0"/>
              <a:t>Certificates  verified</a:t>
            </a:r>
          </a:p>
          <a:p>
            <a:r>
              <a:rPr lang="en-US" dirty="0" smtClean="0"/>
              <a:t>Regular  training</a:t>
            </a:r>
          </a:p>
          <a:p>
            <a:r>
              <a:rPr lang="en-US" dirty="0" smtClean="0"/>
              <a:t>Backgrounds checked: police clearance, child abuse clearance,  FBI Finger Print</a:t>
            </a:r>
          </a:p>
          <a:p>
            <a:r>
              <a:rPr lang="en-US" dirty="0" smtClean="0"/>
              <a:t>Work reference checked</a:t>
            </a:r>
          </a:p>
          <a:p>
            <a:r>
              <a:rPr lang="en-US" dirty="0" smtClean="0"/>
              <a:t>Competency test</a:t>
            </a:r>
          </a:p>
          <a:p>
            <a:r>
              <a:rPr lang="en-US" dirty="0" smtClean="0"/>
              <a:t>Medical / physical  checked </a:t>
            </a:r>
          </a:p>
          <a:p>
            <a:endParaRPr lang="en-US" dirty="0" smtClean="0"/>
          </a:p>
          <a:p>
            <a:endParaRPr lang="en-US" dirty="0"/>
          </a:p>
        </p:txBody>
      </p:sp>
      <p:pic>
        <p:nvPicPr>
          <p:cNvPr id="7" name="~PP969.WAV">
            <a:hlinkClick r:id="" action="ppaction://media"/>
          </p:cNvPr>
          <p:cNvPicPr>
            <a:picLocks noRot="1" noChangeAspect="1"/>
          </p:cNvPicPr>
          <p:nvPr>
            <a:wavAudioFile r:embed="rId1" name="~PP969.WAV"/>
          </p:nvPr>
        </p:nvPicPr>
        <p:blipFill>
          <a:blip r:embed="rId4" cstate="print"/>
          <a:stretch>
            <a:fillRect/>
          </a:stretch>
        </p:blipFill>
        <p:spPr>
          <a:xfrm>
            <a:off x="8696325" y="6410325"/>
            <a:ext cx="304800" cy="304800"/>
          </a:xfrm>
          <a:prstGeom prst="rect">
            <a:avLst/>
          </a:prstGeom>
        </p:spPr>
      </p:pic>
    </p:spTree>
  </p:cSld>
  <p:clrMapOvr>
    <a:masterClrMapping/>
  </p:clrMapOvr>
  <p:transition advTm="29908">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Caregivers’ Basic Trainings</a:t>
            </a:r>
            <a:endParaRPr lang="en-US" dirty="0"/>
          </a:p>
        </p:txBody>
      </p:sp>
      <p:sp>
        <p:nvSpPr>
          <p:cNvPr id="3" name="Text Placeholder 2"/>
          <p:cNvSpPr>
            <a:spLocks noGrp="1"/>
          </p:cNvSpPr>
          <p:nvPr>
            <p:ph type="body" idx="1"/>
          </p:nvPr>
        </p:nvSpPr>
        <p:spPr/>
        <p:txBody>
          <a:bodyPr/>
          <a:lstStyle/>
          <a:p>
            <a:r>
              <a:rPr lang="en-US" dirty="0" smtClean="0"/>
              <a:t>All Caregivers </a:t>
            </a:r>
            <a:endParaRPr lang="en-US" dirty="0"/>
          </a:p>
        </p:txBody>
      </p:sp>
      <p:sp>
        <p:nvSpPr>
          <p:cNvPr id="4" name="Text Placeholder 3"/>
          <p:cNvSpPr>
            <a:spLocks noGrp="1"/>
          </p:cNvSpPr>
          <p:nvPr>
            <p:ph type="body" sz="half" idx="3"/>
          </p:nvPr>
        </p:nvSpPr>
        <p:spPr/>
        <p:txBody>
          <a:bodyPr/>
          <a:lstStyle/>
          <a:p>
            <a:r>
              <a:rPr lang="en-US" dirty="0" smtClean="0"/>
              <a:t> Special Trainings</a:t>
            </a:r>
            <a:endParaRPr lang="en-US" dirty="0"/>
          </a:p>
        </p:txBody>
      </p:sp>
      <p:sp>
        <p:nvSpPr>
          <p:cNvPr id="5" name="Content Placeholder 4"/>
          <p:cNvSpPr>
            <a:spLocks noGrp="1"/>
          </p:cNvSpPr>
          <p:nvPr>
            <p:ph sz="quarter" idx="2"/>
          </p:nvPr>
        </p:nvSpPr>
        <p:spPr/>
        <p:txBody>
          <a:bodyPr/>
          <a:lstStyle/>
          <a:p>
            <a:r>
              <a:rPr lang="en-US" dirty="0" smtClean="0"/>
              <a:t>HIPAA</a:t>
            </a:r>
          </a:p>
          <a:p>
            <a:r>
              <a:rPr lang="en-US" dirty="0" smtClean="0"/>
              <a:t>Compliance</a:t>
            </a:r>
          </a:p>
          <a:p>
            <a:r>
              <a:rPr lang="en-US" dirty="0" smtClean="0"/>
              <a:t>OSHA</a:t>
            </a:r>
          </a:p>
          <a:p>
            <a:r>
              <a:rPr lang="en-US" dirty="0" smtClean="0"/>
              <a:t>Disease transmission prevention </a:t>
            </a:r>
          </a:p>
          <a:p>
            <a:r>
              <a:rPr lang="en-US" dirty="0" smtClean="0"/>
              <a:t>Crises prevention </a:t>
            </a:r>
          </a:p>
          <a:p>
            <a:r>
              <a:rPr lang="en-US" dirty="0" smtClean="0"/>
              <a:t>Good communication</a:t>
            </a:r>
          </a:p>
          <a:p>
            <a:r>
              <a:rPr lang="en-US" dirty="0" smtClean="0"/>
              <a:t> Good documentation</a:t>
            </a:r>
          </a:p>
          <a:p>
            <a:r>
              <a:rPr lang="en-US" dirty="0" smtClean="0"/>
              <a:t>Competency training</a:t>
            </a:r>
          </a:p>
          <a:p>
            <a:endParaRPr lang="en-US" dirty="0" smtClean="0"/>
          </a:p>
          <a:p>
            <a:endParaRPr lang="en-US" dirty="0" smtClean="0"/>
          </a:p>
          <a:p>
            <a:endParaRPr lang="en-US" dirty="0"/>
          </a:p>
        </p:txBody>
      </p:sp>
      <p:sp>
        <p:nvSpPr>
          <p:cNvPr id="6" name="Content Placeholder 5"/>
          <p:cNvSpPr>
            <a:spLocks noGrp="1"/>
          </p:cNvSpPr>
          <p:nvPr>
            <p:ph sz="quarter" idx="4"/>
          </p:nvPr>
        </p:nvSpPr>
        <p:spPr/>
        <p:txBody>
          <a:bodyPr/>
          <a:lstStyle/>
          <a:p>
            <a:pPr>
              <a:buNone/>
            </a:pPr>
            <a:endParaRPr lang="en-US" dirty="0" smtClean="0"/>
          </a:p>
          <a:p>
            <a:pPr>
              <a:buNone/>
            </a:pPr>
            <a:r>
              <a:rPr lang="en-US" dirty="0" smtClean="0"/>
              <a:t>    All trainings required                 by ODP/ID, BAS, and OLTL</a:t>
            </a:r>
          </a:p>
          <a:p>
            <a:pPr>
              <a:buNone/>
            </a:pPr>
            <a:endParaRPr lang="en-US" dirty="0" smtClean="0"/>
          </a:p>
          <a:p>
            <a:pPr>
              <a:buNone/>
            </a:pPr>
            <a:r>
              <a:rPr lang="en-US" dirty="0" smtClean="0"/>
              <a:t>	First Aid, CPR/AED  annual certification</a:t>
            </a:r>
          </a:p>
          <a:p>
            <a:pPr algn="ctr">
              <a:buNone/>
            </a:pPr>
            <a:endParaRPr lang="en-US" dirty="0" smtClean="0"/>
          </a:p>
          <a:p>
            <a:pPr>
              <a:buNone/>
            </a:pPr>
            <a:endParaRPr lang="en-US" dirty="0" smtClean="0"/>
          </a:p>
          <a:p>
            <a:pPr algn="ctr">
              <a:buNone/>
            </a:pPr>
            <a:endParaRPr lang="en-US" dirty="0" smtClean="0"/>
          </a:p>
        </p:txBody>
      </p:sp>
      <p:pic>
        <p:nvPicPr>
          <p:cNvPr id="7" name="~PP2927.WAV">
            <a:hlinkClick r:id="" action="ppaction://media"/>
          </p:cNvPr>
          <p:cNvPicPr>
            <a:picLocks noRot="1" noChangeAspect="1"/>
          </p:cNvPicPr>
          <p:nvPr>
            <a:wavAudioFile r:embed="rId1" name="~PP2927.WAV"/>
          </p:nvPr>
        </p:nvPicPr>
        <p:blipFill>
          <a:blip r:embed="rId3" cstate="print"/>
          <a:stretch>
            <a:fillRect/>
          </a:stretch>
        </p:blipFill>
        <p:spPr>
          <a:xfrm>
            <a:off x="8696325" y="6410325"/>
            <a:ext cx="304800" cy="304800"/>
          </a:xfrm>
          <a:prstGeom prst="rect">
            <a:avLst/>
          </a:prstGeom>
        </p:spPr>
      </p:pic>
    </p:spTree>
  </p:cSld>
  <p:clrMapOvr>
    <a:masterClrMapping/>
  </p:clrMapOvr>
  <p:transition advTm="34652">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trainings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 Proper body mechanics, transfers, and assisting with mobility</a:t>
            </a:r>
          </a:p>
          <a:p>
            <a:r>
              <a:rPr lang="en-US" dirty="0" smtClean="0"/>
              <a:t>Delivery of personal care</a:t>
            </a:r>
          </a:p>
          <a:p>
            <a:r>
              <a:rPr lang="en-US" dirty="0" smtClean="0"/>
              <a:t>Safety, accident prevention, universal precautions</a:t>
            </a:r>
          </a:p>
          <a:p>
            <a:r>
              <a:rPr lang="en-US" dirty="0" smtClean="0"/>
              <a:t>Food, nutrition, meal preparation, feeding, eating</a:t>
            </a:r>
          </a:p>
          <a:p>
            <a:r>
              <a:rPr lang="en-US" dirty="0" smtClean="0"/>
              <a:t>Supervision</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Documentation</a:t>
            </a:r>
          </a:p>
          <a:p>
            <a:r>
              <a:rPr lang="en-US" dirty="0" smtClean="0"/>
              <a:t>Client’s rights, confidentiality, and privacy</a:t>
            </a:r>
          </a:p>
          <a:p>
            <a:r>
              <a:rPr lang="en-US" dirty="0" smtClean="0"/>
              <a:t>Communication</a:t>
            </a:r>
          </a:p>
          <a:p>
            <a:r>
              <a:rPr lang="en-US" dirty="0" smtClean="0"/>
              <a:t>Proper use and maintenance of medical equipment</a:t>
            </a:r>
          </a:p>
          <a:p>
            <a:r>
              <a:rPr lang="en-US" dirty="0" smtClean="0"/>
              <a:t>Toileting, incontinence</a:t>
            </a:r>
          </a:p>
          <a:p>
            <a:r>
              <a:rPr lang="en-US" dirty="0" smtClean="0"/>
              <a:t>Medication, disposal of, setting up( not all staff)</a:t>
            </a:r>
          </a:p>
          <a:p>
            <a:endParaRPr lang="en-US" dirty="0" smtClean="0"/>
          </a:p>
        </p:txBody>
      </p:sp>
      <p:pic>
        <p:nvPicPr>
          <p:cNvPr id="6" name="~PP69.WAV">
            <a:hlinkClick r:id="" action="ppaction://media"/>
          </p:cNvPr>
          <p:cNvPicPr>
            <a:picLocks noRot="1" noChangeAspect="1"/>
          </p:cNvPicPr>
          <p:nvPr>
            <a:wavAudioFile r:embed="rId1" name="~PP69.WAV"/>
          </p:nvPr>
        </p:nvPicPr>
        <p:blipFill>
          <a:blip r:embed="rId3" cstate="print"/>
          <a:stretch>
            <a:fillRect/>
          </a:stretch>
        </p:blipFill>
        <p:spPr>
          <a:xfrm>
            <a:off x="8696325" y="6410325"/>
            <a:ext cx="304800" cy="304800"/>
          </a:xfrm>
          <a:prstGeom prst="rect">
            <a:avLst/>
          </a:prstGeom>
        </p:spPr>
      </p:pic>
    </p:spTree>
  </p:cSld>
  <p:clrMapOvr>
    <a:masterClrMapping/>
  </p:clrMapOvr>
  <p:transition advTm="39965">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Services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Alzheimer’s care</a:t>
            </a:r>
          </a:p>
          <a:p>
            <a:r>
              <a:rPr lang="en-US" dirty="0" smtClean="0"/>
              <a:t>Adult Autism Care</a:t>
            </a:r>
          </a:p>
          <a:p>
            <a:r>
              <a:rPr lang="en-US" dirty="0" smtClean="0"/>
              <a:t>Ambulation assistance</a:t>
            </a:r>
          </a:p>
          <a:p>
            <a:r>
              <a:rPr lang="en-US" dirty="0" smtClean="0"/>
              <a:t>Companion services</a:t>
            </a:r>
          </a:p>
          <a:p>
            <a:r>
              <a:rPr lang="en-US" dirty="0" smtClean="0"/>
              <a:t>Continence care</a:t>
            </a:r>
          </a:p>
          <a:p>
            <a:r>
              <a:rPr lang="en-US" dirty="0" smtClean="0"/>
              <a:t>Feeding of client</a:t>
            </a:r>
          </a:p>
          <a:p>
            <a:r>
              <a:rPr lang="en-US" dirty="0" smtClean="0"/>
              <a:t>Light house keeping</a:t>
            </a:r>
          </a:p>
          <a:p>
            <a:r>
              <a:rPr lang="en-US" dirty="0" smtClean="0"/>
              <a:t>Meal planning and preparation</a:t>
            </a:r>
          </a:p>
          <a:p>
            <a:r>
              <a:rPr lang="en-US" dirty="0" smtClean="0"/>
              <a:t>Medication reminders</a:t>
            </a:r>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Personal cares</a:t>
            </a:r>
          </a:p>
          <a:p>
            <a:r>
              <a:rPr lang="en-US" dirty="0" smtClean="0"/>
              <a:t>Positioning of clients</a:t>
            </a:r>
          </a:p>
          <a:p>
            <a:r>
              <a:rPr lang="en-US" dirty="0" smtClean="0"/>
              <a:t>Protective oversight ( for wandering and fall risk client)</a:t>
            </a:r>
          </a:p>
          <a:p>
            <a:r>
              <a:rPr lang="en-US" dirty="0" smtClean="0"/>
              <a:t>Respite cares</a:t>
            </a:r>
          </a:p>
          <a:p>
            <a:r>
              <a:rPr lang="en-US" dirty="0" smtClean="0"/>
              <a:t>Shopping and errands</a:t>
            </a:r>
          </a:p>
          <a:p>
            <a:r>
              <a:rPr lang="en-US" dirty="0" smtClean="0"/>
              <a:t>Transferring of client</a:t>
            </a:r>
          </a:p>
          <a:p>
            <a:r>
              <a:rPr lang="en-US" dirty="0" smtClean="0"/>
              <a:t>Private Duty Nursing</a:t>
            </a:r>
          </a:p>
          <a:p>
            <a:r>
              <a:rPr lang="en-US" dirty="0" smtClean="0"/>
              <a:t>e.t.c</a:t>
            </a:r>
          </a:p>
          <a:p>
            <a:endParaRPr lang="en-US" dirty="0"/>
          </a:p>
        </p:txBody>
      </p:sp>
      <p:pic>
        <p:nvPicPr>
          <p:cNvPr id="7" name="~PP2736.WAV">
            <a:hlinkClick r:id="" action="ppaction://media"/>
          </p:cNvPr>
          <p:cNvPicPr>
            <a:picLocks noRot="1" noChangeAspect="1"/>
          </p:cNvPicPr>
          <p:nvPr>
            <a:wavAudioFile r:embed="rId1" name="~PP2736.WAV"/>
          </p:nvPr>
        </p:nvPicPr>
        <p:blipFill>
          <a:blip r:embed="rId3" cstate="print"/>
          <a:stretch>
            <a:fillRect/>
          </a:stretch>
        </p:blipFill>
        <p:spPr>
          <a:xfrm>
            <a:off x="8696325" y="6410325"/>
            <a:ext cx="304800" cy="304800"/>
          </a:xfrm>
          <a:prstGeom prst="rect">
            <a:avLst/>
          </a:prstGeom>
        </p:spPr>
      </p:pic>
    </p:spTree>
  </p:cSld>
  <p:clrMapOvr>
    <a:masterClrMapping/>
  </p:clrMapOvr>
  <p:transition advTm="36938">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do differently from others</a:t>
            </a:r>
            <a:endParaRPr lang="en-US" dirty="0"/>
          </a:p>
        </p:txBody>
      </p:sp>
      <p:sp>
        <p:nvSpPr>
          <p:cNvPr id="3" name="Text Placeholder 2"/>
          <p:cNvSpPr>
            <a:spLocks noGrp="1"/>
          </p:cNvSpPr>
          <p:nvPr>
            <p:ph type="body" idx="1"/>
          </p:nvPr>
        </p:nvSpPr>
        <p:spPr/>
        <p:txBody>
          <a:bodyPr/>
          <a:lstStyle/>
          <a:p>
            <a:pPr algn="ctr"/>
            <a:r>
              <a:rPr lang="en-US" dirty="0" smtClean="0"/>
              <a:t> Common Concerns</a:t>
            </a:r>
            <a:endParaRPr lang="en-US" dirty="0"/>
          </a:p>
        </p:txBody>
      </p:sp>
      <p:sp>
        <p:nvSpPr>
          <p:cNvPr id="4" name="Text Placeholder 3"/>
          <p:cNvSpPr>
            <a:spLocks noGrp="1"/>
          </p:cNvSpPr>
          <p:nvPr>
            <p:ph type="body" sz="half" idx="3"/>
          </p:nvPr>
        </p:nvSpPr>
        <p:spPr/>
        <p:txBody>
          <a:bodyPr/>
          <a:lstStyle/>
          <a:p>
            <a:r>
              <a:rPr lang="en-US" dirty="0" smtClean="0"/>
              <a:t> Our Approach</a:t>
            </a:r>
            <a:endParaRPr lang="en-US" dirty="0"/>
          </a:p>
        </p:txBody>
      </p:sp>
      <p:sp>
        <p:nvSpPr>
          <p:cNvPr id="5" name="Content Placeholder 4"/>
          <p:cNvSpPr>
            <a:spLocks noGrp="1"/>
          </p:cNvSpPr>
          <p:nvPr>
            <p:ph sz="quarter" idx="2"/>
          </p:nvPr>
        </p:nvSpPr>
        <p:spPr/>
        <p:txBody>
          <a:bodyPr vert="vert270" anchor="ctr" anchorCtr="1"/>
          <a:lstStyle/>
          <a:p>
            <a:pPr>
              <a:buNone/>
            </a:pPr>
            <a:r>
              <a:rPr lang="en-US" sz="2800" dirty="0" smtClean="0"/>
              <a:t>    Provider-Client </a:t>
            </a:r>
          </a:p>
          <a:p>
            <a:pPr>
              <a:buNone/>
            </a:pPr>
            <a:r>
              <a:rPr lang="en-US" sz="2800" dirty="0" smtClean="0"/>
              <a:t>      Relationship</a:t>
            </a:r>
            <a:endParaRPr lang="en-US" sz="2800" dirty="0"/>
          </a:p>
        </p:txBody>
      </p:sp>
      <p:sp>
        <p:nvSpPr>
          <p:cNvPr id="6" name="Content Placeholder 5"/>
          <p:cNvSpPr>
            <a:spLocks noGrp="1"/>
          </p:cNvSpPr>
          <p:nvPr>
            <p:ph sz="quarter" idx="4"/>
          </p:nvPr>
        </p:nvSpPr>
        <p:spPr/>
        <p:txBody>
          <a:bodyPr>
            <a:normAutofit lnSpcReduction="10000"/>
          </a:bodyPr>
          <a:lstStyle/>
          <a:p>
            <a:r>
              <a:rPr lang="en-US" dirty="0" smtClean="0"/>
              <a:t>Client First </a:t>
            </a:r>
          </a:p>
          <a:p>
            <a:r>
              <a:rPr lang="en-US" dirty="0" smtClean="0"/>
              <a:t>Engage clients in their care</a:t>
            </a:r>
          </a:p>
          <a:p>
            <a:r>
              <a:rPr lang="en-US" dirty="0" smtClean="0"/>
              <a:t>24 Hours communication </a:t>
            </a:r>
          </a:p>
          <a:p>
            <a:r>
              <a:rPr lang="en-US" dirty="0" smtClean="0"/>
              <a:t>Listen to client</a:t>
            </a:r>
          </a:p>
          <a:p>
            <a:r>
              <a:rPr lang="en-US" dirty="0" smtClean="0"/>
              <a:t>Provide solutions at the shortest time possible</a:t>
            </a:r>
          </a:p>
          <a:p>
            <a:r>
              <a:rPr lang="en-US" dirty="0" smtClean="0"/>
              <a:t>Regular  visits to client at client’s request</a:t>
            </a:r>
          </a:p>
          <a:p>
            <a:r>
              <a:rPr lang="en-US" dirty="0" smtClean="0"/>
              <a:t>Respect privacy of clients, </a:t>
            </a:r>
          </a:p>
          <a:p>
            <a:r>
              <a:rPr lang="en-US" dirty="0" smtClean="0"/>
              <a:t>Non  judgmental and non discriminating  policies</a:t>
            </a:r>
          </a:p>
          <a:p>
            <a:endParaRPr lang="en-US" dirty="0"/>
          </a:p>
        </p:txBody>
      </p:sp>
      <p:pic>
        <p:nvPicPr>
          <p:cNvPr id="7" name="~PP374.WAV">
            <a:hlinkClick r:id="" action="ppaction://media"/>
          </p:cNvPr>
          <p:cNvPicPr>
            <a:picLocks noRot="1" noChangeAspect="1"/>
          </p:cNvPicPr>
          <p:nvPr>
            <a:wavAudioFile r:embed="rId1" name="~PP374.WAV"/>
          </p:nvPr>
        </p:nvPicPr>
        <p:blipFill>
          <a:blip r:embed="rId3" cstate="print"/>
          <a:stretch>
            <a:fillRect/>
          </a:stretch>
        </p:blipFill>
        <p:spPr>
          <a:xfrm>
            <a:off x="8696325" y="6410325"/>
            <a:ext cx="304800" cy="304800"/>
          </a:xfrm>
          <a:prstGeom prst="rect">
            <a:avLst/>
          </a:prstGeom>
        </p:spPr>
      </p:pic>
    </p:spTree>
  </p:cSld>
  <p:clrMapOvr>
    <a:masterClrMapping/>
  </p:clrMapOvr>
  <p:transition advTm="31096">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do differently from others</a:t>
            </a:r>
            <a:endParaRPr lang="en-US" dirty="0"/>
          </a:p>
        </p:txBody>
      </p:sp>
      <p:sp>
        <p:nvSpPr>
          <p:cNvPr id="3" name="Text Placeholder 2"/>
          <p:cNvSpPr>
            <a:spLocks noGrp="1"/>
          </p:cNvSpPr>
          <p:nvPr>
            <p:ph type="body" idx="1"/>
          </p:nvPr>
        </p:nvSpPr>
        <p:spPr/>
        <p:txBody>
          <a:bodyPr/>
          <a:lstStyle/>
          <a:p>
            <a:pPr algn="ctr"/>
            <a:r>
              <a:rPr lang="en-US" dirty="0" smtClean="0"/>
              <a:t>Common concerns</a:t>
            </a:r>
            <a:endParaRPr lang="en-US" dirty="0"/>
          </a:p>
        </p:txBody>
      </p:sp>
      <p:sp>
        <p:nvSpPr>
          <p:cNvPr id="4" name="Text Placeholder 3"/>
          <p:cNvSpPr>
            <a:spLocks noGrp="1"/>
          </p:cNvSpPr>
          <p:nvPr>
            <p:ph type="body" sz="half" idx="3"/>
          </p:nvPr>
        </p:nvSpPr>
        <p:spPr/>
        <p:txBody>
          <a:bodyPr/>
          <a:lstStyle/>
          <a:p>
            <a:r>
              <a:rPr lang="en-US" dirty="0" smtClean="0"/>
              <a:t>Our Approach </a:t>
            </a:r>
            <a:endParaRPr lang="en-US" dirty="0"/>
          </a:p>
        </p:txBody>
      </p:sp>
      <p:sp>
        <p:nvSpPr>
          <p:cNvPr id="5" name="Content Placeholder 4"/>
          <p:cNvSpPr>
            <a:spLocks noGrp="1"/>
          </p:cNvSpPr>
          <p:nvPr>
            <p:ph sz="quarter" idx="2"/>
          </p:nvPr>
        </p:nvSpPr>
        <p:spPr/>
        <p:txBody>
          <a:bodyPr vert="vert270" anchor="ctr" anchorCtr="1">
            <a:normAutofit/>
          </a:bodyPr>
          <a:lstStyle/>
          <a:p>
            <a:pPr algn="r">
              <a:buNone/>
            </a:pPr>
            <a:r>
              <a:rPr lang="en-US" sz="2800" dirty="0" smtClean="0"/>
              <a:t>Care givers</a:t>
            </a:r>
          </a:p>
          <a:p>
            <a:pPr algn="r">
              <a:buNone/>
            </a:pPr>
            <a:r>
              <a:rPr lang="en-US" sz="2800" dirty="0" smtClean="0"/>
              <a:t>           payment rates</a:t>
            </a:r>
            <a:endParaRPr lang="en-US" sz="2800" dirty="0"/>
          </a:p>
        </p:txBody>
      </p:sp>
      <p:sp>
        <p:nvSpPr>
          <p:cNvPr id="6" name="Content Placeholder 5"/>
          <p:cNvSpPr>
            <a:spLocks noGrp="1"/>
          </p:cNvSpPr>
          <p:nvPr>
            <p:ph sz="quarter" idx="4"/>
          </p:nvPr>
        </p:nvSpPr>
        <p:spPr/>
        <p:txBody>
          <a:bodyPr/>
          <a:lstStyle/>
          <a:p>
            <a:r>
              <a:rPr lang="en-US" dirty="0" smtClean="0"/>
              <a:t> Competitive Rates </a:t>
            </a:r>
          </a:p>
          <a:p>
            <a:r>
              <a:rPr lang="en-US" dirty="0" smtClean="0"/>
              <a:t>Over time  Rates </a:t>
            </a:r>
          </a:p>
          <a:p>
            <a:r>
              <a:rPr lang="en-US" dirty="0" smtClean="0"/>
              <a:t>Compensations for  bad weather </a:t>
            </a:r>
          </a:p>
          <a:p>
            <a:r>
              <a:rPr lang="en-US" dirty="0" smtClean="0"/>
              <a:t>Negotiable </a:t>
            </a:r>
          </a:p>
          <a:p>
            <a:r>
              <a:rPr lang="en-US" dirty="0" smtClean="0"/>
              <a:t>Flexible </a:t>
            </a:r>
            <a:endParaRPr lang="en-US" dirty="0"/>
          </a:p>
        </p:txBody>
      </p:sp>
      <p:pic>
        <p:nvPicPr>
          <p:cNvPr id="7" name="~PP3499.WAV">
            <a:hlinkClick r:id="" action="ppaction://media"/>
          </p:cNvPr>
          <p:cNvPicPr>
            <a:picLocks noRot="1" noChangeAspect="1"/>
          </p:cNvPicPr>
          <p:nvPr>
            <a:wavAudioFile r:embed="rId1" name="~PP3499.WAV"/>
          </p:nvPr>
        </p:nvPicPr>
        <p:blipFill>
          <a:blip r:embed="rId3" cstate="print"/>
          <a:stretch>
            <a:fillRect/>
          </a:stretch>
        </p:blipFill>
        <p:spPr>
          <a:xfrm>
            <a:off x="8696325" y="6410325"/>
            <a:ext cx="304800" cy="304800"/>
          </a:xfrm>
          <a:prstGeom prst="rect">
            <a:avLst/>
          </a:prstGeom>
        </p:spPr>
      </p:pic>
    </p:spTree>
  </p:cSld>
  <p:clrMapOvr>
    <a:masterClrMapping/>
  </p:clrMapOvr>
  <p:transition advTm="1532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do differently from others </a:t>
            </a:r>
            <a:endParaRPr lang="en-US" dirty="0"/>
          </a:p>
        </p:txBody>
      </p:sp>
      <p:sp>
        <p:nvSpPr>
          <p:cNvPr id="3" name="Text Placeholder 2"/>
          <p:cNvSpPr>
            <a:spLocks noGrp="1"/>
          </p:cNvSpPr>
          <p:nvPr>
            <p:ph type="body" idx="1"/>
          </p:nvPr>
        </p:nvSpPr>
        <p:spPr/>
        <p:txBody>
          <a:bodyPr/>
          <a:lstStyle/>
          <a:p>
            <a:pPr algn="ctr"/>
            <a:r>
              <a:rPr lang="en-US" dirty="0" smtClean="0"/>
              <a:t>Common Concerns</a:t>
            </a:r>
            <a:endParaRPr lang="en-US" dirty="0"/>
          </a:p>
        </p:txBody>
      </p:sp>
      <p:sp>
        <p:nvSpPr>
          <p:cNvPr id="4" name="Text Placeholder 3"/>
          <p:cNvSpPr>
            <a:spLocks noGrp="1"/>
          </p:cNvSpPr>
          <p:nvPr>
            <p:ph type="body" sz="half" idx="3"/>
          </p:nvPr>
        </p:nvSpPr>
        <p:spPr/>
        <p:txBody>
          <a:bodyPr/>
          <a:lstStyle/>
          <a:p>
            <a:pPr algn="ctr"/>
            <a:r>
              <a:rPr lang="en-US" dirty="0" smtClean="0"/>
              <a:t>Our Approach</a:t>
            </a:r>
            <a:endParaRPr lang="en-US" dirty="0"/>
          </a:p>
        </p:txBody>
      </p:sp>
      <p:sp>
        <p:nvSpPr>
          <p:cNvPr id="5" name="Content Placeholder 4"/>
          <p:cNvSpPr>
            <a:spLocks noGrp="1"/>
          </p:cNvSpPr>
          <p:nvPr>
            <p:ph sz="quarter" idx="2"/>
          </p:nvPr>
        </p:nvSpPr>
        <p:spPr/>
        <p:txBody>
          <a:bodyPr vert="vert270" anchor="ctr" anchorCtr="1">
            <a:normAutofit/>
            <a:scene3d>
              <a:camera prst="orthographicFront"/>
              <a:lightRig rig="threePt" dir="t"/>
            </a:scene3d>
            <a:sp3d extrusionH="57150">
              <a:bevelT w="38100" h="38100" prst="relaxedInset"/>
            </a:sp3d>
          </a:bodyPr>
          <a:lstStyle/>
          <a:p>
            <a:pPr>
              <a:buNone/>
            </a:pPr>
            <a:r>
              <a:rPr lang="en-US" sz="2800" dirty="0" smtClean="0"/>
              <a:t>    Clients’ convenience</a:t>
            </a:r>
            <a:endParaRPr lang="en-US" sz="2800" dirty="0"/>
          </a:p>
        </p:txBody>
      </p:sp>
      <p:sp>
        <p:nvSpPr>
          <p:cNvPr id="6" name="Content Placeholder 5"/>
          <p:cNvSpPr>
            <a:spLocks noGrp="1"/>
          </p:cNvSpPr>
          <p:nvPr>
            <p:ph sz="quarter" idx="4"/>
          </p:nvPr>
        </p:nvSpPr>
        <p:spPr/>
        <p:txBody>
          <a:bodyPr/>
          <a:lstStyle/>
          <a:p>
            <a:r>
              <a:rPr lang="en-US" dirty="0" smtClean="0"/>
              <a:t>Door to Door </a:t>
            </a:r>
          </a:p>
          <a:p>
            <a:pPr>
              <a:buNone/>
            </a:pPr>
            <a:r>
              <a:rPr lang="en-US" dirty="0" smtClean="0"/>
              <a:t>“We come to your door”</a:t>
            </a:r>
          </a:p>
          <a:p>
            <a:pPr>
              <a:buFont typeface="Wingdings" pitchFamily="2" charset="2"/>
              <a:buChar char="ü"/>
            </a:pPr>
            <a:r>
              <a:rPr lang="en-US" dirty="0" smtClean="0"/>
              <a:t>In-home  clients assessment and documentations</a:t>
            </a:r>
          </a:p>
          <a:p>
            <a:pPr>
              <a:buFont typeface="Wingdings" pitchFamily="2" charset="2"/>
              <a:buChar char="ü"/>
            </a:pPr>
            <a:r>
              <a:rPr lang="en-US" dirty="0" smtClean="0"/>
              <a:t>In-home clients’ caregiver  interview / documentations</a:t>
            </a:r>
          </a:p>
          <a:p>
            <a:pPr>
              <a:buFont typeface="Wingdings" pitchFamily="2" charset="2"/>
              <a:buChar char="§"/>
            </a:pPr>
            <a:r>
              <a:rPr lang="en-US" dirty="0" smtClean="0"/>
              <a:t>Pay Period </a:t>
            </a:r>
          </a:p>
          <a:p>
            <a:pPr>
              <a:buFont typeface="Wingdings" pitchFamily="2" charset="2"/>
              <a:buChar char="ü"/>
            </a:pPr>
            <a:r>
              <a:rPr lang="en-US" dirty="0" smtClean="0"/>
              <a:t>Flexible</a:t>
            </a:r>
            <a:endParaRPr lang="en-US" dirty="0"/>
          </a:p>
        </p:txBody>
      </p:sp>
      <p:pic>
        <p:nvPicPr>
          <p:cNvPr id="7" name="~PP779.WAV">
            <a:hlinkClick r:id="" action="ppaction://media"/>
          </p:cNvPr>
          <p:cNvPicPr>
            <a:picLocks noRot="1" noChangeAspect="1"/>
          </p:cNvPicPr>
          <p:nvPr>
            <a:wavAudioFile r:embed="rId1" name="~PP779.WAV"/>
          </p:nvPr>
        </p:nvPicPr>
        <p:blipFill>
          <a:blip r:embed="rId3" cstate="print"/>
          <a:stretch>
            <a:fillRect/>
          </a:stretch>
        </p:blipFill>
        <p:spPr>
          <a:xfrm>
            <a:off x="8696325" y="6410325"/>
            <a:ext cx="304800" cy="304800"/>
          </a:xfrm>
          <a:prstGeom prst="rect">
            <a:avLst/>
          </a:prstGeom>
        </p:spPr>
      </p:pic>
    </p:spTree>
  </p:cSld>
  <p:clrMapOvr>
    <a:masterClrMapping/>
  </p:clrMapOvr>
  <p:transition advTm="21801">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76996"/>
            <a:ext cx="2514600" cy="1582621"/>
          </a:xfrm>
        </p:spPr>
        <p:txBody>
          <a:bodyPr/>
          <a:lstStyle/>
          <a:p>
            <a:pPr algn="ctr"/>
            <a:r>
              <a:rPr lang="en-US" dirty="0" smtClean="0"/>
              <a:t>THANKS!!!</a:t>
            </a:r>
            <a:br>
              <a:rPr lang="en-US" dirty="0" smtClean="0"/>
            </a:br>
            <a:r>
              <a:rPr lang="en-US" dirty="0" smtClean="0"/>
              <a:t>YOU HAVE QUESTIONS</a:t>
            </a:r>
            <a:endParaRPr lang="en-US" dirty="0"/>
          </a:p>
        </p:txBody>
      </p:sp>
      <p:sp>
        <p:nvSpPr>
          <p:cNvPr id="3" name="Text Placeholder 2"/>
          <p:cNvSpPr>
            <a:spLocks noGrp="1"/>
          </p:cNvSpPr>
          <p:nvPr>
            <p:ph type="body" sz="half" idx="2"/>
          </p:nvPr>
        </p:nvSpPr>
        <p:spPr>
          <a:xfrm>
            <a:off x="304800" y="2828785"/>
            <a:ext cx="2514600" cy="2179320"/>
          </a:xfrm>
        </p:spPr>
        <p:txBody>
          <a:bodyPr/>
          <a:lstStyle/>
          <a:p>
            <a:r>
              <a:rPr lang="en-US" dirty="0" smtClean="0"/>
              <a:t> </a:t>
            </a:r>
          </a:p>
          <a:p>
            <a:pPr algn="ctr"/>
            <a:r>
              <a:rPr lang="en-US" sz="2800" dirty="0" smtClean="0">
                <a:solidFill>
                  <a:schemeClr val="accent1"/>
                </a:solidFill>
              </a:rPr>
              <a:t>Questions              and </a:t>
            </a:r>
          </a:p>
          <a:p>
            <a:pPr algn="ctr"/>
            <a:r>
              <a:rPr lang="en-US" sz="2800" dirty="0" smtClean="0">
                <a:solidFill>
                  <a:schemeClr val="accent1"/>
                </a:solidFill>
              </a:rPr>
              <a:t>Answers</a:t>
            </a:r>
          </a:p>
          <a:p>
            <a:endParaRPr lang="en-US" dirty="0"/>
          </a:p>
        </p:txBody>
      </p:sp>
      <p:pic>
        <p:nvPicPr>
          <p:cNvPr id="6" name="Picture Placeholder 5" descr="handshake1.jpg"/>
          <p:cNvPicPr>
            <a:picLocks noGrp="1" noChangeAspect="1"/>
          </p:cNvPicPr>
          <p:nvPr>
            <p:ph type="pic" idx="1"/>
          </p:nvPr>
        </p:nvPicPr>
        <p:blipFill>
          <a:blip r:embed="rId4" cstate="print"/>
          <a:srcRect l="10837" r="10837"/>
          <a:stretch>
            <a:fillRect/>
          </a:stretch>
        </p:blipFill>
        <p:spPr/>
      </p:pic>
      <p:pic>
        <p:nvPicPr>
          <p:cNvPr id="5" name="~PP434.WAV">
            <a:hlinkClick r:id="" action="ppaction://media"/>
          </p:cNvPr>
          <p:cNvPicPr>
            <a:picLocks noRot="1" noChangeAspect="1"/>
          </p:cNvPicPr>
          <p:nvPr>
            <a:wavAudioFile r:embed="rId1" name="~PP434.WAV"/>
          </p:nvPr>
        </p:nvPicPr>
        <p:blipFill>
          <a:blip r:embed="rId5" cstate="print"/>
          <a:stretch>
            <a:fillRect/>
          </a:stretch>
        </p:blipFill>
        <p:spPr>
          <a:xfrm>
            <a:off x="8696325" y="6410325"/>
            <a:ext cx="304800" cy="304800"/>
          </a:xfrm>
          <a:prstGeom prst="rect">
            <a:avLst/>
          </a:prstGeom>
        </p:spPr>
      </p:pic>
      <p:pic>
        <p:nvPicPr>
          <p:cNvPr id="7" name="12 Track 12.wma">
            <a:hlinkClick r:id="" action="ppaction://media"/>
          </p:cNvPr>
          <p:cNvPicPr>
            <a:picLocks noRot="1" noChangeAspect="1"/>
          </p:cNvPicPr>
          <p:nvPr>
            <a:audioFile r:link="rId2"/>
          </p:nvPr>
        </p:nvPicPr>
        <p:blipFill>
          <a:blip r:embed="rId6" cstate="print"/>
          <a:stretch>
            <a:fillRect/>
          </a:stretch>
        </p:blipFill>
        <p:spPr>
          <a:xfrm>
            <a:off x="533400" y="6400800"/>
            <a:ext cx="304800" cy="304800"/>
          </a:xfrm>
          <a:prstGeom prst="rect">
            <a:avLst/>
          </a:prstGeom>
        </p:spPr>
      </p:pic>
    </p:spTree>
  </p:cSld>
  <p:clrMapOvr>
    <a:masterClrMapping/>
  </p:clrMapOvr>
  <p:transition advTm="7772">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35856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5"/>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Waivers Descriptions</a:t>
            </a:r>
            <a:endParaRPr lang="en-US" dirty="0">
              <a:solidFill>
                <a:schemeClr val="accent1"/>
              </a:solidFill>
            </a:endParaRPr>
          </a:p>
        </p:txBody>
      </p:sp>
      <p:sp>
        <p:nvSpPr>
          <p:cNvPr id="3" name="Text Placeholder 2"/>
          <p:cNvSpPr>
            <a:spLocks noGrp="1"/>
          </p:cNvSpPr>
          <p:nvPr>
            <p:ph type="body" idx="1"/>
          </p:nvPr>
        </p:nvSpPr>
        <p:spPr/>
        <p:txBody>
          <a:bodyPr/>
          <a:lstStyle/>
          <a:p>
            <a:pPr algn="ctr"/>
            <a:r>
              <a:rPr lang="en-US" dirty="0" smtClean="0"/>
              <a:t>Adult Autism Waiver</a:t>
            </a:r>
            <a:endParaRPr lang="en-US" dirty="0"/>
          </a:p>
        </p:txBody>
      </p:sp>
      <p:sp>
        <p:nvSpPr>
          <p:cNvPr id="5" name="Content Placeholder 4"/>
          <p:cNvSpPr>
            <a:spLocks noGrp="1"/>
          </p:cNvSpPr>
          <p:nvPr>
            <p:ph sz="quarter" idx="2"/>
          </p:nvPr>
        </p:nvSpPr>
        <p:spPr/>
        <p:txBody>
          <a:bodyPr>
            <a:normAutofit fontScale="55000" lnSpcReduction="20000"/>
          </a:bodyPr>
          <a:lstStyle/>
          <a:p>
            <a:r>
              <a:rPr lang="en-US" sz="2600" dirty="0" smtClean="0"/>
              <a:t>In order to be eligible for this waiver a person must meet the following requirements:</a:t>
            </a:r>
          </a:p>
          <a:p>
            <a:r>
              <a:rPr lang="en-US" sz="2600" dirty="0" smtClean="0"/>
              <a:t>Live in Pennsylvania</a:t>
            </a:r>
          </a:p>
          <a:p>
            <a:r>
              <a:rPr lang="en-US" sz="2600" dirty="0" smtClean="0"/>
              <a:t>Be 21 or older</a:t>
            </a:r>
          </a:p>
          <a:p>
            <a:r>
              <a:rPr lang="en-US" sz="2600" dirty="0" smtClean="0"/>
              <a:t>Be a U.S. citizen or qualified alien</a:t>
            </a:r>
          </a:p>
          <a:p>
            <a:r>
              <a:rPr lang="en-US" sz="2600" dirty="0" smtClean="0"/>
              <a:t>Have a diagnosis of Autism Spectrum Disorder, which includes a diagnosis of Autistic Disorder, Pervasive Developmental Disorder (PDD-NOS), Asperger Syndrome, Childhood Disintegrative Disorder or Retts Disorder</a:t>
            </a:r>
          </a:p>
          <a:p>
            <a:r>
              <a:rPr lang="en-US" sz="2600" dirty="0" smtClean="0"/>
              <a:t>Meet Medical Assistance financial and non-financial eligibility</a:t>
            </a:r>
          </a:p>
          <a:p>
            <a:r>
              <a:rPr lang="en-US" sz="2600" dirty="0" smtClean="0"/>
              <a:t>Meet the Intermediate Care Facility level of care</a:t>
            </a:r>
          </a:p>
          <a:p>
            <a:r>
              <a:rPr lang="en-US" sz="2600" dirty="0" smtClean="0"/>
              <a:t>** IQ is not an eligibility criterion for this waiver **</a:t>
            </a:r>
          </a:p>
          <a:p>
            <a:pPr>
              <a:buNone/>
            </a:pPr>
            <a:r>
              <a:rPr lang="en-US" sz="2600" dirty="0" smtClean="0"/>
              <a:t>http://www.dhs.pa.gov/provider/waiverinformation/adultautismwaiver/</a:t>
            </a:r>
          </a:p>
          <a:p>
            <a:endParaRPr lang="en-US" dirty="0"/>
          </a:p>
        </p:txBody>
      </p:sp>
      <p:pic>
        <p:nvPicPr>
          <p:cNvPr id="6" name="~PP1720.WAV">
            <a:hlinkClick r:id="" action="ppaction://media"/>
          </p:cNvPr>
          <p:cNvPicPr>
            <a:picLocks noRot="1" noChangeAspect="1"/>
          </p:cNvPicPr>
          <p:nvPr>
            <a:wavAudioFile r:embed="rId1" name="~PP1720.WAV"/>
          </p:nvPr>
        </p:nvPicPr>
        <p:blipFill>
          <a:blip r:embed="rId4" cstate="print"/>
          <a:stretch>
            <a:fillRect/>
          </a:stretch>
        </p:blipFill>
        <p:spPr>
          <a:xfrm>
            <a:off x="8458200" y="6019800"/>
            <a:ext cx="304800" cy="304800"/>
          </a:xfrm>
          <a:prstGeom prst="rect">
            <a:avLst/>
          </a:prstGeom>
        </p:spPr>
      </p:pic>
      <p:pic>
        <p:nvPicPr>
          <p:cNvPr id="7" name="09 Track 9.wma">
            <a:hlinkClick r:id="" action="ppaction://media"/>
          </p:cNvPr>
          <p:cNvPicPr>
            <a:picLocks noRot="1" noChangeAspect="1"/>
          </p:cNvPicPr>
          <p:nvPr>
            <a:audioFile r:link="rId2"/>
          </p:nvPr>
        </p:nvPicPr>
        <p:blipFill>
          <a:blip r:embed="rId5" cstate="print"/>
          <a:stretch>
            <a:fillRect/>
          </a:stretch>
        </p:blipFill>
        <p:spPr>
          <a:xfrm>
            <a:off x="4724400" y="6096000"/>
            <a:ext cx="304800" cy="304800"/>
          </a:xfrm>
          <a:prstGeom prst="rect">
            <a:avLst/>
          </a:prstGeom>
        </p:spPr>
      </p:pic>
    </p:spTree>
  </p:cSld>
  <p:clrMapOvr>
    <a:masterClrMapping/>
  </p:clrMapOvr>
  <p:transition advTm="5303">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1784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6"/>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we?</a:t>
            </a:r>
            <a:endParaRPr lang="en-US" dirty="0"/>
          </a:p>
        </p:txBody>
      </p:sp>
      <p:sp>
        <p:nvSpPr>
          <p:cNvPr id="3" name="Content Placeholder 2"/>
          <p:cNvSpPr>
            <a:spLocks noGrp="1"/>
          </p:cNvSpPr>
          <p:nvPr>
            <p:ph idx="1"/>
          </p:nvPr>
        </p:nvSpPr>
        <p:spPr/>
        <p:txBody>
          <a:bodyPr/>
          <a:lstStyle/>
          <a:p>
            <a:r>
              <a:rPr lang="en-US" dirty="0" smtClean="0"/>
              <a:t>Allcare &amp; Allied Services, LLC is a homecare agency (nonmedical)</a:t>
            </a:r>
          </a:p>
          <a:p>
            <a:pPr>
              <a:buNone/>
            </a:pPr>
            <a:endParaRPr lang="en-US" dirty="0" smtClean="0"/>
          </a:p>
          <a:p>
            <a:r>
              <a:rPr lang="en-US" dirty="0" smtClean="0"/>
              <a:t>Allcare Homecare Agency </a:t>
            </a:r>
          </a:p>
          <a:p>
            <a:pPr>
              <a:buNone/>
            </a:pPr>
            <a:endParaRPr lang="en-US" dirty="0" smtClean="0"/>
          </a:p>
          <a:p>
            <a:r>
              <a:rPr lang="en-US" dirty="0" smtClean="0"/>
              <a:t>AAS Homecare Agency  (An acronym of Allcare &amp; Allied Services, LLC)</a:t>
            </a:r>
          </a:p>
        </p:txBody>
      </p:sp>
      <p:pic>
        <p:nvPicPr>
          <p:cNvPr id="5" name="~PP3534.WAV">
            <a:hlinkClick r:id="" action="ppaction://media"/>
          </p:cNvPr>
          <p:cNvPicPr>
            <a:picLocks noRot="1" noChangeAspect="1"/>
          </p:cNvPicPr>
          <p:nvPr>
            <a:wavAudioFile r:embed="rId1" name="~PP3534.WAV"/>
          </p:nvPr>
        </p:nvPicPr>
        <p:blipFill>
          <a:blip r:embed="rId4" cstate="print"/>
          <a:stretch>
            <a:fillRect/>
          </a:stretch>
        </p:blipFill>
        <p:spPr>
          <a:xfrm>
            <a:off x="8696325" y="6410325"/>
            <a:ext cx="304800" cy="304800"/>
          </a:xfrm>
          <a:prstGeom prst="rect">
            <a:avLst/>
          </a:prstGeom>
        </p:spPr>
      </p:pic>
    </p:spTree>
  </p:cSld>
  <p:clrMapOvr>
    <a:masterClrMapping/>
  </p:clrMapOvr>
  <p:transition advTm="20897">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Person/Family Directed Support Waiver for Individuals with Intellectual Disability</a:t>
            </a:r>
            <a:br>
              <a:rPr lang="en-US" sz="2800" dirty="0" smtClean="0"/>
            </a:br>
            <a:r>
              <a:rPr lang="en-US" sz="1100" dirty="0" smtClean="0"/>
              <a:t>http://dhs.pa.gov/learnaboutdhs/waiverinformation/personfamilydirectedsupportwaiver/index.htm</a:t>
            </a:r>
            <a:endParaRPr lang="en-US" sz="1100" dirty="0"/>
          </a:p>
        </p:txBody>
      </p:sp>
      <p:sp>
        <p:nvSpPr>
          <p:cNvPr id="3" name="Text Placeholder 2"/>
          <p:cNvSpPr>
            <a:spLocks noGrp="1"/>
          </p:cNvSpPr>
          <p:nvPr>
            <p:ph type="body" idx="1"/>
          </p:nvPr>
        </p:nvSpPr>
        <p:spPr/>
        <p:txBody>
          <a:bodyPr/>
          <a:lstStyle/>
          <a:p>
            <a:pPr algn="ctr"/>
            <a:r>
              <a:rPr lang="en-US" dirty="0" smtClean="0"/>
              <a:t>Eligibility criteria</a:t>
            </a:r>
            <a:endParaRPr lang="en-US" dirty="0"/>
          </a:p>
        </p:txBody>
      </p:sp>
      <p:sp>
        <p:nvSpPr>
          <p:cNvPr id="4" name="Text Placeholder 3"/>
          <p:cNvSpPr>
            <a:spLocks noGrp="1"/>
          </p:cNvSpPr>
          <p:nvPr>
            <p:ph type="body" sz="half" idx="3"/>
          </p:nvPr>
        </p:nvSpPr>
        <p:spPr/>
        <p:txBody>
          <a:bodyPr/>
          <a:lstStyle/>
          <a:p>
            <a:r>
              <a:rPr lang="en-US" dirty="0" smtClean="0"/>
              <a:t>Services</a:t>
            </a:r>
            <a:endParaRPr lang="en-US" dirty="0"/>
          </a:p>
        </p:txBody>
      </p:sp>
      <p:sp>
        <p:nvSpPr>
          <p:cNvPr id="5" name="Content Placeholder 4"/>
          <p:cNvSpPr>
            <a:spLocks noGrp="1"/>
          </p:cNvSpPr>
          <p:nvPr>
            <p:ph sz="quarter" idx="2"/>
          </p:nvPr>
        </p:nvSpPr>
        <p:spPr/>
        <p:txBody>
          <a:bodyPr>
            <a:normAutofit fontScale="70000" lnSpcReduction="20000"/>
          </a:bodyPr>
          <a:lstStyle/>
          <a:p>
            <a:r>
              <a:rPr lang="en-US" b="1" dirty="0" smtClean="0"/>
              <a:t>Eligibility criteria:</a:t>
            </a:r>
            <a:endParaRPr lang="en-US" dirty="0" smtClean="0"/>
          </a:p>
          <a:p>
            <a:r>
              <a:rPr lang="en-US" dirty="0" smtClean="0"/>
              <a:t>Be age three and older</a:t>
            </a:r>
          </a:p>
          <a:p>
            <a:r>
              <a:rPr lang="en-US" dirty="0" smtClean="0"/>
              <a:t>Level of Care</a:t>
            </a:r>
          </a:p>
          <a:p>
            <a:pPr lvl="1"/>
            <a:r>
              <a:rPr lang="en-US" dirty="0" smtClean="0"/>
              <a:t>Medical Evaluation</a:t>
            </a:r>
          </a:p>
          <a:p>
            <a:pPr lvl="1"/>
            <a:r>
              <a:rPr lang="en-US" dirty="0" smtClean="0"/>
              <a:t>Diagnosis of an intellectual disability</a:t>
            </a:r>
          </a:p>
          <a:p>
            <a:r>
              <a:rPr lang="en-US" dirty="0" smtClean="0"/>
              <a:t>Recommended for an intermediate care facility  (ICF) level of care based on a medical evaluation</a:t>
            </a:r>
          </a:p>
          <a:p>
            <a:r>
              <a:rPr lang="en-US" dirty="0" smtClean="0"/>
              <a:t>Determined eligible for Medical Assistance (MA)</a:t>
            </a:r>
          </a:p>
          <a:p>
            <a:r>
              <a:rPr lang="en-US" dirty="0" smtClean="0"/>
              <a:t>Meet the financial requirements as determined by your local County Assistance Office.</a:t>
            </a:r>
          </a:p>
          <a:p>
            <a:r>
              <a:rPr lang="en-US" dirty="0" smtClean="0"/>
              <a:t>Individual cost limit of $30,000 per person per fiscal year</a:t>
            </a:r>
          </a:p>
          <a:p>
            <a:pPr lvl="1"/>
            <a:r>
              <a:rPr lang="en-US" dirty="0" smtClean="0"/>
              <a:t>Excludes Supports Coordination</a:t>
            </a:r>
          </a:p>
          <a:p>
            <a:pPr lvl="1"/>
            <a:r>
              <a:rPr lang="en-US" dirty="0" smtClean="0"/>
              <a:t>Excludes Supports Broker Services </a:t>
            </a:r>
          </a:p>
          <a:p>
            <a:pPr>
              <a:buNone/>
            </a:pPr>
            <a:endParaRPr lang="en-US" dirty="0"/>
          </a:p>
        </p:txBody>
      </p:sp>
      <p:sp>
        <p:nvSpPr>
          <p:cNvPr id="6" name="Content Placeholder 5"/>
          <p:cNvSpPr>
            <a:spLocks noGrp="1"/>
          </p:cNvSpPr>
          <p:nvPr>
            <p:ph sz="quarter" idx="4"/>
          </p:nvPr>
        </p:nvSpPr>
        <p:spPr/>
        <p:txBody>
          <a:bodyPr>
            <a:normAutofit fontScale="25000" lnSpcReduction="20000"/>
          </a:bodyPr>
          <a:lstStyle/>
          <a:p>
            <a:pPr>
              <a:buNone/>
            </a:pPr>
            <a:endParaRPr lang="en-US" dirty="0" smtClean="0"/>
          </a:p>
          <a:p>
            <a:r>
              <a:rPr lang="en-US" sz="3000" dirty="0" smtClean="0"/>
              <a:t>Assistive Technology</a:t>
            </a:r>
          </a:p>
          <a:p>
            <a:r>
              <a:rPr lang="en-US" sz="3000" dirty="0" smtClean="0"/>
              <a:t>Behavior Support</a:t>
            </a:r>
          </a:p>
          <a:p>
            <a:r>
              <a:rPr lang="en-US" sz="3000" dirty="0" smtClean="0"/>
              <a:t>Companion</a:t>
            </a:r>
          </a:p>
          <a:p>
            <a:r>
              <a:rPr lang="en-US" sz="3000" dirty="0" smtClean="0"/>
              <a:t>Education Support</a:t>
            </a:r>
          </a:p>
          <a:p>
            <a:r>
              <a:rPr lang="en-US" sz="3000" dirty="0" smtClean="0"/>
              <a:t>Home Accessibility Adaptations</a:t>
            </a:r>
          </a:p>
          <a:p>
            <a:r>
              <a:rPr lang="en-US" sz="3000" dirty="0" smtClean="0"/>
              <a:t>Home and Community Habilitation (Unlicensed)</a:t>
            </a:r>
          </a:p>
          <a:p>
            <a:r>
              <a:rPr lang="en-US" sz="3000" dirty="0" smtClean="0"/>
              <a:t>Homemaker/Chore</a:t>
            </a:r>
          </a:p>
          <a:p>
            <a:r>
              <a:rPr lang="en-US" sz="3000" dirty="0" smtClean="0"/>
              <a:t>Licensed Day Habilitation</a:t>
            </a:r>
          </a:p>
          <a:p>
            <a:r>
              <a:rPr lang="en-US" sz="3000" dirty="0" smtClean="0"/>
              <a:t>Nursing</a:t>
            </a:r>
          </a:p>
          <a:p>
            <a:r>
              <a:rPr lang="en-US" sz="3000" dirty="0" smtClean="0"/>
              <a:t>Prevocational</a:t>
            </a:r>
          </a:p>
          <a:p>
            <a:r>
              <a:rPr lang="en-US" sz="3000" dirty="0" smtClean="0"/>
              <a:t>Respite</a:t>
            </a:r>
          </a:p>
          <a:p>
            <a:r>
              <a:rPr lang="en-US" sz="3000" dirty="0" smtClean="0"/>
              <a:t>Specialized Supplies</a:t>
            </a:r>
          </a:p>
          <a:p>
            <a:r>
              <a:rPr lang="en-US" sz="3000" dirty="0" smtClean="0"/>
              <a:t>Supported Employment</a:t>
            </a:r>
          </a:p>
          <a:p>
            <a:r>
              <a:rPr lang="en-US" sz="3000" dirty="0" smtClean="0"/>
              <a:t>Supports Broker</a:t>
            </a:r>
          </a:p>
          <a:p>
            <a:r>
              <a:rPr lang="en-US" sz="3000" dirty="0" smtClean="0"/>
              <a:t>Supports Coordination</a:t>
            </a:r>
          </a:p>
          <a:p>
            <a:r>
              <a:rPr lang="en-US" sz="3000" dirty="0" smtClean="0"/>
              <a:t>Therapy</a:t>
            </a:r>
          </a:p>
          <a:p>
            <a:pPr lvl="1"/>
            <a:r>
              <a:rPr lang="en-US" sz="3000" dirty="0" smtClean="0"/>
              <a:t>Physical</a:t>
            </a:r>
          </a:p>
          <a:p>
            <a:pPr lvl="1"/>
            <a:r>
              <a:rPr lang="en-US" sz="3000" dirty="0" smtClean="0"/>
              <a:t>Occupational</a:t>
            </a:r>
          </a:p>
          <a:p>
            <a:pPr lvl="1"/>
            <a:r>
              <a:rPr lang="en-US" sz="3000" dirty="0" smtClean="0"/>
              <a:t>Speech</a:t>
            </a:r>
          </a:p>
          <a:p>
            <a:pPr lvl="1"/>
            <a:r>
              <a:rPr lang="en-US" sz="3000" dirty="0" smtClean="0"/>
              <a:t>Language</a:t>
            </a:r>
          </a:p>
          <a:p>
            <a:pPr lvl="1"/>
            <a:r>
              <a:rPr lang="en-US" sz="3000" dirty="0" smtClean="0"/>
              <a:t>Behavioral</a:t>
            </a:r>
          </a:p>
          <a:p>
            <a:pPr lvl="1"/>
            <a:r>
              <a:rPr lang="en-US" sz="3000" dirty="0" smtClean="0"/>
              <a:t>Orientation, Mobility and Vision</a:t>
            </a:r>
          </a:p>
          <a:p>
            <a:r>
              <a:rPr lang="en-US" sz="3000" dirty="0" smtClean="0"/>
              <a:t>Transitional work</a:t>
            </a:r>
          </a:p>
          <a:p>
            <a:r>
              <a:rPr lang="en-US" sz="3000" dirty="0" smtClean="0"/>
              <a:t>Transportation</a:t>
            </a:r>
          </a:p>
          <a:p>
            <a:r>
              <a:rPr lang="en-US" sz="3000" dirty="0" smtClean="0"/>
              <a:t>Vehicle Accessibility Adaptations</a:t>
            </a:r>
          </a:p>
          <a:p>
            <a:endParaRPr lang="en-US" dirty="0"/>
          </a:p>
        </p:txBody>
      </p:sp>
      <p:pic>
        <p:nvPicPr>
          <p:cNvPr id="7" name="~PP2687.WAV">
            <a:hlinkClick r:id="" action="ppaction://media"/>
          </p:cNvPr>
          <p:cNvPicPr>
            <a:picLocks noRot="1" noChangeAspect="1"/>
          </p:cNvPicPr>
          <p:nvPr>
            <a:wavAudioFile r:embed="rId1" name="~PP2687.WAV"/>
          </p:nvPr>
        </p:nvPicPr>
        <p:blipFill>
          <a:blip r:embed="rId4" cstate="print"/>
          <a:stretch>
            <a:fillRect/>
          </a:stretch>
        </p:blipFill>
        <p:spPr>
          <a:xfrm>
            <a:off x="8696325" y="6410325"/>
            <a:ext cx="304800" cy="304800"/>
          </a:xfrm>
          <a:prstGeom prst="rect">
            <a:avLst/>
          </a:prstGeom>
        </p:spPr>
      </p:pic>
      <p:pic>
        <p:nvPicPr>
          <p:cNvPr id="8" name="14 Track 14.wma">
            <a:hlinkClick r:id="" action="ppaction://media"/>
          </p:cNvPr>
          <p:cNvPicPr>
            <a:picLocks noRot="1" noChangeAspect="1"/>
          </p:cNvPicPr>
          <p:nvPr>
            <a:audioFile r:link="rId2"/>
          </p:nvPr>
        </p:nvPicPr>
        <p:blipFill>
          <a:blip r:embed="rId5" cstate="print"/>
          <a:stretch>
            <a:fillRect/>
          </a:stretch>
        </p:blipFill>
        <p:spPr>
          <a:xfrm>
            <a:off x="7772400" y="5638800"/>
            <a:ext cx="304800" cy="304800"/>
          </a:xfrm>
          <a:prstGeom prst="rect">
            <a:avLst/>
          </a:prstGeom>
        </p:spPr>
      </p:pic>
    </p:spTree>
  </p:cSld>
  <p:clrMapOvr>
    <a:masterClrMapping/>
  </p:clrMapOvr>
  <p:transition advTm="894">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0623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7"/>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382000" cy="856488"/>
          </a:xfrm>
        </p:spPr>
        <p:txBody>
          <a:bodyPr>
            <a:noAutofit/>
          </a:bodyPr>
          <a:lstStyle/>
          <a:p>
            <a:r>
              <a:rPr lang="en-US" sz="1600" dirty="0" smtClean="0"/>
              <a:t>The OBRA Waiver is a </a:t>
            </a:r>
            <a:r>
              <a:rPr lang="en-US" sz="1600" u="sng" dirty="0" smtClean="0">
                <a:hlinkClick r:id="rId4"/>
              </a:rPr>
              <a:t>Home and Community Based Waiver</a:t>
            </a:r>
            <a:r>
              <a:rPr lang="en-US" sz="1600" dirty="0" smtClean="0"/>
              <a:t> program that may help you if you have a developmental physical disability to allow you to live in the community and remain as independent as possible</a:t>
            </a:r>
            <a:br>
              <a:rPr lang="en-US" sz="1600" dirty="0" smtClean="0"/>
            </a:br>
            <a:r>
              <a:rPr lang="en-US" sz="1600" dirty="0" smtClean="0"/>
              <a:t>http://www.dhs.pa.gov/citizens/alternativestonursinghomes/obrawaiver/</a:t>
            </a:r>
            <a:endParaRPr lang="en-US" sz="1600" dirty="0"/>
          </a:p>
        </p:txBody>
      </p:sp>
      <p:sp>
        <p:nvSpPr>
          <p:cNvPr id="3" name="Text Placeholder 2"/>
          <p:cNvSpPr>
            <a:spLocks noGrp="1"/>
          </p:cNvSpPr>
          <p:nvPr>
            <p:ph type="body" idx="1"/>
          </p:nvPr>
        </p:nvSpPr>
        <p:spPr/>
        <p:txBody>
          <a:bodyPr/>
          <a:lstStyle/>
          <a:p>
            <a:pPr algn="ctr"/>
            <a:r>
              <a:rPr lang="en-US" dirty="0" smtClean="0"/>
              <a:t>Eligibility</a:t>
            </a:r>
            <a:endParaRPr lang="en-US" dirty="0"/>
          </a:p>
        </p:txBody>
      </p:sp>
      <p:sp>
        <p:nvSpPr>
          <p:cNvPr id="4" name="Text Placeholder 3"/>
          <p:cNvSpPr>
            <a:spLocks noGrp="1"/>
          </p:cNvSpPr>
          <p:nvPr>
            <p:ph type="body" sz="half" idx="3"/>
          </p:nvPr>
        </p:nvSpPr>
        <p:spPr/>
        <p:txBody>
          <a:bodyPr/>
          <a:lstStyle/>
          <a:p>
            <a:pPr algn="ctr"/>
            <a:r>
              <a:rPr lang="en-US" dirty="0" smtClean="0"/>
              <a:t>Services </a:t>
            </a:r>
            <a:endParaRPr lang="en-US" dirty="0"/>
          </a:p>
        </p:txBody>
      </p:sp>
      <p:sp>
        <p:nvSpPr>
          <p:cNvPr id="5" name="Content Placeholder 4"/>
          <p:cNvSpPr>
            <a:spLocks noGrp="1"/>
          </p:cNvSpPr>
          <p:nvPr>
            <p:ph sz="quarter" idx="2"/>
          </p:nvPr>
        </p:nvSpPr>
        <p:spPr/>
        <p:txBody>
          <a:bodyPr>
            <a:noAutofit/>
          </a:bodyPr>
          <a:lstStyle/>
          <a:p>
            <a:r>
              <a:rPr lang="en-US" sz="1200" dirty="0" smtClean="0"/>
              <a:t>A resident of Pennsylvania.</a:t>
            </a:r>
          </a:p>
          <a:p>
            <a:r>
              <a:rPr lang="en-US" sz="1200" dirty="0" smtClean="0"/>
              <a:t>Age 18-59. Age 18-59 individuals who are currently in the waiver prior to 7/1/2006 will age in place. Individuals age 60 and older will be referred to the Aging Waiver.</a:t>
            </a:r>
          </a:p>
          <a:p>
            <a:r>
              <a:rPr lang="en-US" sz="1200" dirty="0" smtClean="0"/>
              <a:t>Have a severe developmental physical disability requiring an Intermediate Care Facility/Other Related Conditions (ICF/ORC) level of care.</a:t>
            </a:r>
          </a:p>
          <a:p>
            <a:r>
              <a:rPr lang="en-US" sz="1200" dirty="0" smtClean="0"/>
              <a:t>The disability must result in substantial functional limitations in three or more of the following major life activities:</a:t>
            </a:r>
          </a:p>
          <a:p>
            <a:r>
              <a:rPr lang="en-US" sz="1200" dirty="0" smtClean="0"/>
              <a:t>Self-care, communication, learning, mobility, self-direction and capacity for independent living.</a:t>
            </a:r>
          </a:p>
          <a:p>
            <a:r>
              <a:rPr lang="en-US" sz="1200" dirty="0" smtClean="0"/>
              <a:t>Meet the financial requirements as determined by your local County Assistance Office.</a:t>
            </a:r>
          </a:p>
          <a:p>
            <a:r>
              <a:rPr lang="en-US" sz="1200" dirty="0" smtClean="0"/>
              <a:t>Other related conditions (ORCs) include physical, sensory, or neurological disabilities which manifested before age 22 and are likely to continue indefinitely.</a:t>
            </a:r>
          </a:p>
          <a:p>
            <a:endParaRPr lang="en-US" sz="1200" dirty="0"/>
          </a:p>
        </p:txBody>
      </p:sp>
      <p:sp>
        <p:nvSpPr>
          <p:cNvPr id="6" name="Content Placeholder 5"/>
          <p:cNvSpPr>
            <a:spLocks noGrp="1"/>
          </p:cNvSpPr>
          <p:nvPr>
            <p:ph sz="quarter" idx="4"/>
          </p:nvPr>
        </p:nvSpPr>
        <p:spPr/>
        <p:txBody>
          <a:bodyPr>
            <a:normAutofit fontScale="55000" lnSpcReduction="20000"/>
          </a:bodyPr>
          <a:lstStyle/>
          <a:p>
            <a:r>
              <a:rPr lang="en-US" dirty="0" smtClean="0"/>
              <a:t>Adult Daily Living</a:t>
            </a:r>
          </a:p>
          <a:p>
            <a:r>
              <a:rPr lang="en-US" dirty="0" smtClean="0"/>
              <a:t>Accessibility Adaptations, Equipment, Technology and Medical Supplies</a:t>
            </a:r>
          </a:p>
          <a:p>
            <a:r>
              <a:rPr lang="en-US" dirty="0" smtClean="0"/>
              <a:t>Benefits Counseling</a:t>
            </a:r>
          </a:p>
          <a:p>
            <a:r>
              <a:rPr lang="en-US" dirty="0" smtClean="0"/>
              <a:t>Career Assessment</a:t>
            </a:r>
          </a:p>
          <a:p>
            <a:r>
              <a:rPr lang="en-US" dirty="0" smtClean="0"/>
              <a:t>Community Integration</a:t>
            </a:r>
          </a:p>
          <a:p>
            <a:r>
              <a:rPr lang="en-US" dirty="0" smtClean="0"/>
              <a:t>Community Transition Services</a:t>
            </a:r>
          </a:p>
          <a:p>
            <a:r>
              <a:rPr lang="en-US" dirty="0" smtClean="0"/>
              <a:t>Employment Skills Development</a:t>
            </a:r>
          </a:p>
          <a:p>
            <a:r>
              <a:rPr lang="en-US" dirty="0" smtClean="0"/>
              <a:t>Financial Management Services</a:t>
            </a:r>
          </a:p>
          <a:p>
            <a:r>
              <a:rPr lang="en-US" dirty="0" smtClean="0"/>
              <a:t>Home Health</a:t>
            </a:r>
          </a:p>
          <a:p>
            <a:r>
              <a:rPr lang="en-US" dirty="0" smtClean="0"/>
              <a:t>Job Coaching</a:t>
            </a:r>
          </a:p>
          <a:p>
            <a:r>
              <a:rPr lang="en-US" dirty="0" smtClean="0"/>
              <a:t>Job Finding</a:t>
            </a:r>
          </a:p>
          <a:p>
            <a:r>
              <a:rPr lang="en-US" dirty="0" smtClean="0"/>
              <a:t>Non-Medical Transportation</a:t>
            </a:r>
          </a:p>
          <a:p>
            <a:r>
              <a:rPr lang="en-US" dirty="0" smtClean="0"/>
              <a:t>Personal Assistance Services</a:t>
            </a:r>
          </a:p>
          <a:p>
            <a:r>
              <a:rPr lang="en-US" dirty="0" smtClean="0"/>
              <a:t>Personal Emergency Response System (PERS)</a:t>
            </a:r>
          </a:p>
          <a:p>
            <a:r>
              <a:rPr lang="en-US" dirty="0" smtClean="0"/>
              <a:t>Residential Habilitation Services</a:t>
            </a:r>
          </a:p>
          <a:p>
            <a:r>
              <a:rPr lang="en-US" dirty="0" smtClean="0"/>
              <a:t>Respite</a:t>
            </a:r>
          </a:p>
          <a:p>
            <a:r>
              <a:rPr lang="en-US" dirty="0" smtClean="0"/>
              <a:t>Service Coordination</a:t>
            </a:r>
          </a:p>
          <a:p>
            <a:r>
              <a:rPr lang="en-US" dirty="0" smtClean="0"/>
              <a:t>Structured Day Habilitation Services</a:t>
            </a:r>
          </a:p>
          <a:p>
            <a:r>
              <a:rPr lang="en-US" dirty="0" smtClean="0"/>
              <a:t>Therapeutic and Counseling Services</a:t>
            </a:r>
          </a:p>
          <a:p>
            <a:endParaRPr lang="en-US" dirty="0"/>
          </a:p>
        </p:txBody>
      </p:sp>
      <p:pic>
        <p:nvPicPr>
          <p:cNvPr id="7" name="~PP104.WAV">
            <a:hlinkClick r:id="" action="ppaction://media"/>
          </p:cNvPr>
          <p:cNvPicPr>
            <a:picLocks noRot="1" noChangeAspect="1"/>
          </p:cNvPicPr>
          <p:nvPr>
            <a:wavAudioFile r:embed="rId1" name="~PP104.WAV"/>
          </p:nvPr>
        </p:nvPicPr>
        <p:blipFill>
          <a:blip r:embed="rId5" cstate="print"/>
          <a:stretch>
            <a:fillRect/>
          </a:stretch>
        </p:blipFill>
        <p:spPr>
          <a:xfrm>
            <a:off x="8696325" y="6410325"/>
            <a:ext cx="304800" cy="304800"/>
          </a:xfrm>
          <a:prstGeom prst="rect">
            <a:avLst/>
          </a:prstGeom>
        </p:spPr>
      </p:pic>
      <p:pic>
        <p:nvPicPr>
          <p:cNvPr id="8" name="07 Track 7.wma">
            <a:hlinkClick r:id="" action="ppaction://media"/>
          </p:cNvPr>
          <p:cNvPicPr>
            <a:picLocks noRot="1" noChangeAspect="1"/>
          </p:cNvPicPr>
          <p:nvPr>
            <a:audioFile r:link="rId2"/>
          </p:nvPr>
        </p:nvPicPr>
        <p:blipFill>
          <a:blip r:embed="rId6" cstate="print"/>
          <a:stretch>
            <a:fillRect/>
          </a:stretch>
        </p:blipFill>
        <p:spPr>
          <a:xfrm>
            <a:off x="228600" y="152400"/>
            <a:ext cx="304800" cy="304800"/>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4585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7"/>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27888"/>
          </a:xfrm>
        </p:spPr>
        <p:txBody>
          <a:bodyPr>
            <a:normAutofit fontScale="90000"/>
          </a:bodyPr>
          <a:lstStyle/>
          <a:p>
            <a:r>
              <a:rPr lang="en-US" sz="1600" dirty="0" smtClean="0"/>
              <a:t>If you have a physical disability, the Attendant Care Waiver and state funded Act 150 program may be available to you to continue to live in your home and community with support and services. </a:t>
            </a:r>
            <a:r>
              <a:rPr lang="en-US" sz="1600" dirty="0" smtClean="0">
                <a:hlinkClick r:id="rId3"/>
              </a:rPr>
              <a:t>http://www.dhs.pa.gov/citizens/attendantcare/attendantcareact150/</a:t>
            </a:r>
            <a:r>
              <a:rPr lang="en-US" sz="1600" dirty="0" smtClean="0"/>
              <a:t> </a:t>
            </a:r>
            <a:endParaRPr lang="en-US" sz="1600" dirty="0"/>
          </a:p>
        </p:txBody>
      </p:sp>
      <p:sp>
        <p:nvSpPr>
          <p:cNvPr id="3" name="Text Placeholder 2"/>
          <p:cNvSpPr>
            <a:spLocks noGrp="1"/>
          </p:cNvSpPr>
          <p:nvPr>
            <p:ph type="body" idx="1"/>
          </p:nvPr>
        </p:nvSpPr>
        <p:spPr/>
        <p:txBody>
          <a:bodyPr/>
          <a:lstStyle/>
          <a:p>
            <a:pPr algn="ctr"/>
            <a:r>
              <a:rPr lang="en-US" dirty="0" smtClean="0"/>
              <a:t>Eligibility</a:t>
            </a:r>
            <a:endParaRPr lang="en-US" dirty="0"/>
          </a:p>
        </p:txBody>
      </p:sp>
      <p:sp>
        <p:nvSpPr>
          <p:cNvPr id="4" name="Text Placeholder 3"/>
          <p:cNvSpPr>
            <a:spLocks noGrp="1"/>
          </p:cNvSpPr>
          <p:nvPr>
            <p:ph type="body" sz="half" idx="3"/>
          </p:nvPr>
        </p:nvSpPr>
        <p:spPr/>
        <p:txBody>
          <a:bodyPr/>
          <a:lstStyle/>
          <a:p>
            <a:pPr algn="ctr"/>
            <a:r>
              <a:rPr lang="en-US" dirty="0" smtClean="0"/>
              <a:t>Services </a:t>
            </a:r>
            <a:endParaRPr lang="en-US" dirty="0"/>
          </a:p>
        </p:txBody>
      </p:sp>
      <p:sp>
        <p:nvSpPr>
          <p:cNvPr id="5" name="Content Placeholder 4"/>
          <p:cNvSpPr>
            <a:spLocks noGrp="1"/>
          </p:cNvSpPr>
          <p:nvPr>
            <p:ph sz="quarter" idx="2"/>
          </p:nvPr>
        </p:nvSpPr>
        <p:spPr/>
        <p:txBody>
          <a:bodyPr>
            <a:normAutofit fontScale="55000" lnSpcReduction="20000"/>
          </a:bodyPr>
          <a:lstStyle/>
          <a:p>
            <a:r>
              <a:rPr lang="en-US" dirty="0" smtClean="0"/>
              <a:t>To be eligible for Attendant Care Services, you must:</a:t>
            </a:r>
          </a:p>
          <a:p>
            <a:r>
              <a:rPr lang="en-US" dirty="0" smtClean="0"/>
              <a:t>Be a resident of Pennsylvania</a:t>
            </a:r>
          </a:p>
          <a:p>
            <a:r>
              <a:rPr lang="en-US" dirty="0" smtClean="0"/>
              <a:t>Meet the level of care needs for a Skilled Nursing Facility </a:t>
            </a:r>
          </a:p>
          <a:p>
            <a:r>
              <a:rPr lang="en-US" dirty="0" smtClean="0"/>
              <a:t>Be between eighteen (18) and fifty-nine (59) years of age</a:t>
            </a:r>
          </a:p>
          <a:p>
            <a:r>
              <a:rPr lang="en-US" dirty="0" smtClean="0"/>
              <a:t>Be capable of a) hiring, firing, and supervising attendant care worker(s); b) managing your own financial affairs; and c) managing your own legal affairs</a:t>
            </a:r>
          </a:p>
          <a:p>
            <a:r>
              <a:rPr lang="en-US" dirty="0" smtClean="0"/>
              <a:t>For the Medicaid Home and Community Based Waiver Services Attendant Care Program, meet the financial requirements as determined by your local County Assistance Office.</a:t>
            </a:r>
          </a:p>
          <a:p>
            <a:r>
              <a:rPr lang="en-US" dirty="0" smtClean="0"/>
              <a:t>Have a medically determinable physical impairment that is expected to last of a continuous period of not less than twelve (12) calendar months or that may result in death</a:t>
            </a:r>
          </a:p>
          <a:p>
            <a:r>
              <a:rPr lang="en-US" dirty="0" smtClean="0"/>
              <a:t>To take advantage of the Attendant Care Act 150 Program, you may be assessed a minimal co-payment. This co-payment is based on your income and will not be more than the total costs of services</a:t>
            </a:r>
          </a:p>
          <a:p>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Community Transition Services (available only through Medicaid Home and Community Based Waiver Services)</a:t>
            </a:r>
          </a:p>
          <a:p>
            <a:r>
              <a:rPr lang="en-US" dirty="0" smtClean="0"/>
              <a:t>Participant-Directed Community Supports</a:t>
            </a:r>
          </a:p>
          <a:p>
            <a:r>
              <a:rPr lang="en-US" dirty="0" smtClean="0"/>
              <a:t>Participant-Directed Goods and Services</a:t>
            </a:r>
          </a:p>
          <a:p>
            <a:r>
              <a:rPr lang="en-US" dirty="0" smtClean="0"/>
              <a:t>Personal Assistance Services</a:t>
            </a:r>
          </a:p>
          <a:p>
            <a:r>
              <a:rPr lang="en-US" dirty="0" smtClean="0"/>
              <a:t>Personal Emergency Response System (PERS)</a:t>
            </a:r>
          </a:p>
          <a:p>
            <a:r>
              <a:rPr lang="en-US" dirty="0" smtClean="0"/>
              <a:t>Service Coordination</a:t>
            </a:r>
          </a:p>
          <a:p>
            <a:endParaRPr lang="en-US" dirty="0"/>
          </a:p>
        </p:txBody>
      </p:sp>
      <p:sp>
        <p:nvSpPr>
          <p:cNvPr id="8" name="TextBox 7"/>
          <p:cNvSpPr txBox="1"/>
          <p:nvPr/>
        </p:nvSpPr>
        <p:spPr>
          <a:xfrm>
            <a:off x="609600" y="762000"/>
            <a:ext cx="184731" cy="369332"/>
          </a:xfrm>
          <a:prstGeom prst="rect">
            <a:avLst/>
          </a:prstGeom>
          <a:noFill/>
        </p:spPr>
        <p:txBody>
          <a:bodyPr wrap="none" rtlCol="0">
            <a:spAutoFit/>
          </a:bodyPr>
          <a:lstStyle/>
          <a:p>
            <a:endParaRPr lang="en-US" dirty="0"/>
          </a:p>
        </p:txBody>
      </p:sp>
      <p:sp>
        <p:nvSpPr>
          <p:cNvPr id="9" name="TextBox 8"/>
          <p:cNvSpPr txBox="1"/>
          <p:nvPr/>
        </p:nvSpPr>
        <p:spPr>
          <a:xfrm>
            <a:off x="838200" y="838200"/>
            <a:ext cx="6553200" cy="369332"/>
          </a:xfrm>
          <a:prstGeom prst="rect">
            <a:avLst/>
          </a:prstGeom>
          <a:noFill/>
        </p:spPr>
        <p:txBody>
          <a:bodyPr wrap="square" rtlCol="0">
            <a:spAutoFit/>
          </a:bodyPr>
          <a:lstStyle/>
          <a:p>
            <a:pPr algn="ctr"/>
            <a:r>
              <a:rPr lang="en-US" dirty="0" smtClean="0">
                <a:solidFill>
                  <a:srgbClr val="0070C0"/>
                </a:solidFill>
              </a:rPr>
              <a:t>ATTENDANT SERVICES/ ACT 150</a:t>
            </a:r>
            <a:endParaRPr lang="en-US" dirty="0">
              <a:solidFill>
                <a:srgbClr val="0070C0"/>
              </a:solidFill>
            </a:endParaRPr>
          </a:p>
        </p:txBody>
      </p:sp>
      <p:pic>
        <p:nvPicPr>
          <p:cNvPr id="10" name="11 Track 11.wma">
            <a:hlinkClick r:id="" action="ppaction://media"/>
          </p:cNvPr>
          <p:cNvPicPr>
            <a:picLocks noRot="1" noChangeAspect="1"/>
          </p:cNvPicPr>
          <p:nvPr>
            <a:audioFile r:link="rId1"/>
          </p:nvPr>
        </p:nvPicPr>
        <p:blipFill>
          <a:blip r:embed="rId4" cstate="print"/>
          <a:stretch>
            <a:fillRect/>
          </a:stretch>
        </p:blipFill>
        <p:spPr>
          <a:xfrm>
            <a:off x="4572000" y="6096000"/>
            <a:ext cx="304800" cy="304800"/>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766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458200" cy="838200"/>
          </a:xfrm>
        </p:spPr>
        <p:txBody>
          <a:bodyPr>
            <a:noAutofit/>
          </a:bodyPr>
          <a:lstStyle/>
          <a:p>
            <a:r>
              <a:rPr lang="en-US" sz="1400" dirty="0" smtClean="0"/>
              <a:t>A Home and Community-Based Services Waiver for Individuals with Traumatic Brain Injury (TBI).</a:t>
            </a:r>
            <a:br>
              <a:rPr lang="en-US" sz="1400" dirty="0" smtClean="0"/>
            </a:br>
            <a:r>
              <a:rPr lang="en-US" sz="1400" dirty="0" smtClean="0"/>
              <a:t>If you  have a medically determined diagnosis of traumatic brain injury (TBI), the COMMCARE Waiver can help you remain as independent as possible. </a:t>
            </a:r>
            <a:br>
              <a:rPr lang="en-US" sz="1400" dirty="0" smtClean="0"/>
            </a:br>
            <a:r>
              <a:rPr lang="en-US" sz="1400" dirty="0" smtClean="0"/>
              <a:t>http://www.dhs.pa.gov/citizens/alternativestonursinghomes/commcarewaiver/</a:t>
            </a:r>
            <a:endParaRPr lang="en-US" sz="1400" dirty="0"/>
          </a:p>
        </p:txBody>
      </p:sp>
      <p:sp>
        <p:nvSpPr>
          <p:cNvPr id="3" name="Text Placeholder 2"/>
          <p:cNvSpPr>
            <a:spLocks noGrp="1"/>
          </p:cNvSpPr>
          <p:nvPr>
            <p:ph type="body" idx="1"/>
          </p:nvPr>
        </p:nvSpPr>
        <p:spPr>
          <a:xfrm>
            <a:off x="457200" y="1676400"/>
            <a:ext cx="4040188" cy="659352"/>
          </a:xfrm>
        </p:spPr>
        <p:txBody>
          <a:bodyPr/>
          <a:lstStyle/>
          <a:p>
            <a:r>
              <a:rPr lang="en-US" dirty="0" smtClean="0"/>
              <a:t>ELIGIBILITY</a:t>
            </a:r>
            <a:endParaRPr lang="en-US" dirty="0"/>
          </a:p>
        </p:txBody>
      </p:sp>
      <p:sp>
        <p:nvSpPr>
          <p:cNvPr id="4" name="Text Placeholder 3"/>
          <p:cNvSpPr>
            <a:spLocks noGrp="1"/>
          </p:cNvSpPr>
          <p:nvPr>
            <p:ph type="body" sz="half" idx="3"/>
          </p:nvPr>
        </p:nvSpPr>
        <p:spPr>
          <a:xfrm>
            <a:off x="4648200" y="1676400"/>
            <a:ext cx="4041775" cy="654843"/>
          </a:xfrm>
        </p:spPr>
        <p:txBody>
          <a:bodyPr/>
          <a:lstStyle/>
          <a:p>
            <a:r>
              <a:rPr lang="en-US" dirty="0" smtClean="0"/>
              <a:t>SERVICES</a:t>
            </a:r>
            <a:endParaRPr lang="en-US" dirty="0"/>
          </a:p>
        </p:txBody>
      </p:sp>
      <p:sp>
        <p:nvSpPr>
          <p:cNvPr id="5" name="Content Placeholder 4"/>
          <p:cNvSpPr>
            <a:spLocks noGrp="1"/>
          </p:cNvSpPr>
          <p:nvPr>
            <p:ph sz="quarter" idx="2"/>
          </p:nvPr>
        </p:nvSpPr>
        <p:spPr/>
        <p:txBody>
          <a:bodyPr>
            <a:normAutofit fontScale="92500"/>
          </a:bodyPr>
          <a:lstStyle/>
          <a:p>
            <a:r>
              <a:rPr lang="en-US" dirty="0" smtClean="0"/>
              <a:t>To be eligible for the COMMCARE Waiver you must:</a:t>
            </a:r>
          </a:p>
          <a:p>
            <a:r>
              <a:rPr lang="en-US" dirty="0" smtClean="0"/>
              <a:t>Be a Pennsylvania resident</a:t>
            </a:r>
          </a:p>
          <a:p>
            <a:r>
              <a:rPr lang="en-US" dirty="0" smtClean="0"/>
              <a:t>Be 21 years of age or older</a:t>
            </a:r>
          </a:p>
          <a:p>
            <a:r>
              <a:rPr lang="en-US" dirty="0" smtClean="0"/>
              <a:t>Have a medically determinable diagnosis of traumatic brain injury and require a Nursing Facility (NF) level of care</a:t>
            </a:r>
          </a:p>
          <a:p>
            <a:r>
              <a:rPr lang="en-US" dirty="0" smtClean="0"/>
              <a:t>Meet the financial requirements as determined by your local County Assistance Office</a:t>
            </a:r>
          </a:p>
          <a:p>
            <a:endParaRPr lang="en-US" dirty="0"/>
          </a:p>
        </p:txBody>
      </p:sp>
      <p:sp>
        <p:nvSpPr>
          <p:cNvPr id="6" name="Content Placeholder 5"/>
          <p:cNvSpPr>
            <a:spLocks noGrp="1"/>
          </p:cNvSpPr>
          <p:nvPr>
            <p:ph sz="quarter" idx="4"/>
          </p:nvPr>
        </p:nvSpPr>
        <p:spPr>
          <a:xfrm>
            <a:off x="4645025" y="2362200"/>
            <a:ext cx="4041775" cy="3998120"/>
          </a:xfrm>
        </p:spPr>
        <p:txBody>
          <a:bodyPr>
            <a:normAutofit fontScale="47500" lnSpcReduction="20000"/>
          </a:bodyPr>
          <a:lstStyle/>
          <a:p>
            <a:r>
              <a:rPr lang="en-US" sz="2500" dirty="0" smtClean="0"/>
              <a:t>Accessibility Adaptations, Equipment, Technology and Medical Supplies</a:t>
            </a:r>
          </a:p>
          <a:p>
            <a:r>
              <a:rPr lang="en-US" sz="2500" dirty="0" smtClean="0"/>
              <a:t>Adult Daily Living</a:t>
            </a:r>
          </a:p>
          <a:p>
            <a:r>
              <a:rPr lang="en-US" sz="2500" dirty="0" smtClean="0"/>
              <a:t>Benefits Counseling</a:t>
            </a:r>
          </a:p>
          <a:p>
            <a:r>
              <a:rPr lang="en-US" sz="2500" dirty="0" smtClean="0"/>
              <a:t>Career Assessment</a:t>
            </a:r>
          </a:p>
          <a:p>
            <a:r>
              <a:rPr lang="en-US" sz="2500" dirty="0" smtClean="0"/>
              <a:t>Community Integration</a:t>
            </a:r>
          </a:p>
          <a:p>
            <a:r>
              <a:rPr lang="en-US" sz="2500" dirty="0" smtClean="0"/>
              <a:t>Community Transition Services</a:t>
            </a:r>
          </a:p>
          <a:p>
            <a:r>
              <a:rPr lang="en-US" sz="2500" dirty="0" smtClean="0"/>
              <a:t>Employment Skills Development</a:t>
            </a:r>
          </a:p>
          <a:p>
            <a:r>
              <a:rPr lang="en-US" sz="2500" dirty="0" smtClean="0"/>
              <a:t>Financial Management Services</a:t>
            </a:r>
          </a:p>
          <a:p>
            <a:r>
              <a:rPr lang="en-US" sz="2500" dirty="0" smtClean="0"/>
              <a:t>Home Health</a:t>
            </a:r>
          </a:p>
          <a:p>
            <a:r>
              <a:rPr lang="en-US" sz="2500" dirty="0" smtClean="0"/>
              <a:t>Job Coaching</a:t>
            </a:r>
          </a:p>
          <a:p>
            <a:r>
              <a:rPr lang="en-US" sz="2500" dirty="0" smtClean="0"/>
              <a:t>Job Finding</a:t>
            </a:r>
          </a:p>
          <a:p>
            <a:r>
              <a:rPr lang="en-US" sz="2500" dirty="0" smtClean="0"/>
              <a:t>Non-Medical Transportation</a:t>
            </a:r>
          </a:p>
          <a:p>
            <a:r>
              <a:rPr lang="en-US" sz="2500" dirty="0" smtClean="0"/>
              <a:t>Personal Assistance Services</a:t>
            </a:r>
          </a:p>
          <a:p>
            <a:r>
              <a:rPr lang="en-US" sz="2500" dirty="0" smtClean="0"/>
              <a:t>Personal Emergency Response System (PERS)</a:t>
            </a:r>
          </a:p>
          <a:p>
            <a:r>
              <a:rPr lang="en-US" sz="2500" dirty="0" smtClean="0"/>
              <a:t>Residential Habilitation</a:t>
            </a:r>
          </a:p>
          <a:p>
            <a:r>
              <a:rPr lang="en-US" sz="2500" dirty="0" smtClean="0"/>
              <a:t>Respite</a:t>
            </a:r>
          </a:p>
          <a:p>
            <a:r>
              <a:rPr lang="en-US" sz="2500" dirty="0" smtClean="0"/>
              <a:t>Service Coordination</a:t>
            </a:r>
          </a:p>
          <a:p>
            <a:r>
              <a:rPr lang="en-US" sz="2500" dirty="0" smtClean="0"/>
              <a:t>Structured Day Habilitation Services</a:t>
            </a:r>
          </a:p>
          <a:p>
            <a:r>
              <a:rPr lang="en-US" sz="2500" dirty="0" smtClean="0"/>
              <a:t>Therapeutic and Counseling Services</a:t>
            </a:r>
          </a:p>
          <a:p>
            <a:endParaRPr lang="en-US" dirty="0"/>
          </a:p>
        </p:txBody>
      </p:sp>
      <p:sp>
        <p:nvSpPr>
          <p:cNvPr id="7" name="TextBox 6"/>
          <p:cNvSpPr txBox="1"/>
          <p:nvPr/>
        </p:nvSpPr>
        <p:spPr>
          <a:xfrm>
            <a:off x="762000" y="381000"/>
            <a:ext cx="7467600" cy="461665"/>
          </a:xfrm>
          <a:prstGeom prst="rect">
            <a:avLst/>
          </a:prstGeom>
          <a:noFill/>
        </p:spPr>
        <p:txBody>
          <a:bodyPr wrap="square" rtlCol="0">
            <a:spAutoFit/>
          </a:bodyPr>
          <a:lstStyle/>
          <a:p>
            <a:pPr algn="ctr"/>
            <a:r>
              <a:rPr lang="en-US" sz="2400" dirty="0" smtClean="0">
                <a:solidFill>
                  <a:schemeClr val="accent1"/>
                </a:solidFill>
              </a:rPr>
              <a:t>COMMCARE WAIVER</a:t>
            </a:r>
            <a:endParaRPr lang="en-US" sz="2400" dirty="0">
              <a:solidFill>
                <a:schemeClr val="accent1"/>
              </a:solidFill>
            </a:endParaRPr>
          </a:p>
        </p:txBody>
      </p:sp>
      <p:pic>
        <p:nvPicPr>
          <p:cNvPr id="8" name="08 Track 8.wma">
            <a:hlinkClick r:id="" action="ppaction://media"/>
          </p:cNvPr>
          <p:cNvPicPr>
            <a:picLocks noRot="1" noChangeAspect="1"/>
          </p:cNvPicPr>
          <p:nvPr>
            <a:audioFile r:link="rId1"/>
          </p:nvPr>
        </p:nvPicPr>
        <p:blipFill>
          <a:blip r:embed="rId3" cstate="print"/>
          <a:stretch>
            <a:fillRect/>
          </a:stretch>
        </p:blipFill>
        <p:spPr>
          <a:xfrm>
            <a:off x="4495800" y="6400800"/>
            <a:ext cx="304800" cy="304800"/>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366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305800" cy="932688"/>
          </a:xfrm>
        </p:spPr>
        <p:txBody>
          <a:bodyPr>
            <a:normAutofit/>
          </a:bodyPr>
          <a:lstStyle/>
          <a:p>
            <a:r>
              <a:rPr lang="en-US" sz="1800" dirty="0" smtClean="0"/>
              <a:t>If you are an adult with a severe physical disability, the Independence Waiver may be able to help you live or remain in the community and remain as independent as possible.</a:t>
            </a:r>
            <a:br>
              <a:rPr lang="en-US" sz="1800" dirty="0" smtClean="0"/>
            </a:br>
            <a:r>
              <a:rPr lang="en-US" sz="1800" dirty="0" smtClean="0"/>
              <a:t> http://www.dhs.pa.gov/citizens/alternativestonursinghomes/independencewaiver/</a:t>
            </a:r>
            <a:endParaRPr lang="en-US" sz="1800" dirty="0"/>
          </a:p>
        </p:txBody>
      </p:sp>
      <p:sp>
        <p:nvSpPr>
          <p:cNvPr id="3" name="Text Placeholder 2"/>
          <p:cNvSpPr>
            <a:spLocks noGrp="1"/>
          </p:cNvSpPr>
          <p:nvPr>
            <p:ph type="body" idx="1"/>
          </p:nvPr>
        </p:nvSpPr>
        <p:spPr/>
        <p:txBody>
          <a:bodyPr/>
          <a:lstStyle/>
          <a:p>
            <a:r>
              <a:rPr lang="en-US" dirty="0" smtClean="0"/>
              <a:t> Eligibility </a:t>
            </a:r>
            <a:endParaRPr lang="en-US" dirty="0"/>
          </a:p>
        </p:txBody>
      </p:sp>
      <p:sp>
        <p:nvSpPr>
          <p:cNvPr id="4" name="Text Placeholder 3"/>
          <p:cNvSpPr>
            <a:spLocks noGrp="1"/>
          </p:cNvSpPr>
          <p:nvPr>
            <p:ph type="body" sz="half" idx="3"/>
          </p:nvPr>
        </p:nvSpPr>
        <p:spPr/>
        <p:txBody>
          <a:bodyPr/>
          <a:lstStyle/>
          <a:p>
            <a:r>
              <a:rPr lang="en-US" dirty="0" smtClean="0"/>
              <a:t>Services </a:t>
            </a:r>
            <a:endParaRPr lang="en-US" dirty="0"/>
          </a:p>
        </p:txBody>
      </p:sp>
      <p:sp>
        <p:nvSpPr>
          <p:cNvPr id="5" name="Content Placeholder 4"/>
          <p:cNvSpPr>
            <a:spLocks noGrp="1"/>
          </p:cNvSpPr>
          <p:nvPr>
            <p:ph sz="quarter" idx="2"/>
          </p:nvPr>
        </p:nvSpPr>
        <p:spPr/>
        <p:txBody>
          <a:bodyPr>
            <a:normAutofit fontScale="47500" lnSpcReduction="20000"/>
          </a:bodyPr>
          <a:lstStyle/>
          <a:p>
            <a:r>
              <a:rPr lang="en-US" sz="2500" b="1" dirty="0" smtClean="0"/>
              <a:t>To be eligible for the Independence Waiver you must:</a:t>
            </a:r>
          </a:p>
          <a:p>
            <a:pPr>
              <a:buNone/>
            </a:pPr>
            <a:endParaRPr lang="en-US" sz="2500" dirty="0" smtClean="0"/>
          </a:p>
          <a:p>
            <a:r>
              <a:rPr lang="en-US" sz="2500" dirty="0" smtClean="0"/>
              <a:t>Be a Pennsylvania resident</a:t>
            </a:r>
          </a:p>
          <a:p>
            <a:r>
              <a:rPr lang="en-US" sz="2500" dirty="0" smtClean="0"/>
              <a:t>Be 18-60 - Individuals that turn 60 while in the waiver will be able to continue to receive services through the Independence Waiver.</a:t>
            </a:r>
          </a:p>
          <a:p>
            <a:r>
              <a:rPr lang="en-US" sz="2500" dirty="0" smtClean="0"/>
              <a:t>Individuals who are physically disabled (but not individuals with an intellectual disability or have a major mental disorder as a primary diagnosis, or who are ventilator dependent), who reside in a Nursing Facility (NF) or the community but who have been assessed to require services at the level of nursing facility level of care.</a:t>
            </a:r>
          </a:p>
          <a:p>
            <a:r>
              <a:rPr lang="en-US" sz="2500" dirty="0" smtClean="0"/>
              <a:t>In addition, the disability must result in substantial functional limitations in three or more of the following major life activities:</a:t>
            </a:r>
          </a:p>
          <a:p>
            <a:r>
              <a:rPr lang="en-US" sz="2500" dirty="0" smtClean="0"/>
              <a:t>Self-care, understanding and use of language, learning, mobility, self-direction and/or capacity for independent living.</a:t>
            </a:r>
          </a:p>
          <a:p>
            <a:r>
              <a:rPr lang="en-US" sz="2500" dirty="0" smtClean="0"/>
              <a:t>Meet the financial requirements as determined by your local County Assistance Office.</a:t>
            </a:r>
          </a:p>
          <a:p>
            <a:endParaRPr lang="en-US" dirty="0"/>
          </a:p>
        </p:txBody>
      </p:sp>
      <p:sp>
        <p:nvSpPr>
          <p:cNvPr id="6" name="Content Placeholder 5"/>
          <p:cNvSpPr>
            <a:spLocks noGrp="1"/>
          </p:cNvSpPr>
          <p:nvPr>
            <p:ph sz="quarter" idx="4"/>
          </p:nvPr>
        </p:nvSpPr>
        <p:spPr/>
        <p:txBody>
          <a:bodyPr>
            <a:normAutofit fontScale="62500" lnSpcReduction="20000"/>
          </a:bodyPr>
          <a:lstStyle/>
          <a:p>
            <a:r>
              <a:rPr lang="en-US" dirty="0" smtClean="0"/>
              <a:t>Adult Daily Living Services</a:t>
            </a:r>
          </a:p>
          <a:p>
            <a:r>
              <a:rPr lang="en-US" dirty="0" smtClean="0"/>
              <a:t>Accessibility Adaptations, Equipment, Technology and Medical Supplies</a:t>
            </a:r>
          </a:p>
          <a:p>
            <a:r>
              <a:rPr lang="en-US" dirty="0" smtClean="0"/>
              <a:t>Benefits Counseling</a:t>
            </a:r>
          </a:p>
          <a:p>
            <a:r>
              <a:rPr lang="en-US" dirty="0" smtClean="0"/>
              <a:t>Career Assessment</a:t>
            </a:r>
          </a:p>
          <a:p>
            <a:r>
              <a:rPr lang="en-US" dirty="0" smtClean="0"/>
              <a:t>Community Integration</a:t>
            </a:r>
          </a:p>
          <a:p>
            <a:r>
              <a:rPr lang="en-US" dirty="0" smtClean="0"/>
              <a:t>Community Transition Services</a:t>
            </a:r>
          </a:p>
          <a:p>
            <a:r>
              <a:rPr lang="en-US" dirty="0" smtClean="0"/>
              <a:t>Employment Skills Development</a:t>
            </a:r>
          </a:p>
          <a:p>
            <a:r>
              <a:rPr lang="en-US" dirty="0" smtClean="0"/>
              <a:t>Financial Management Services</a:t>
            </a:r>
          </a:p>
          <a:p>
            <a:r>
              <a:rPr lang="en-US" dirty="0" smtClean="0"/>
              <a:t>Home Health</a:t>
            </a:r>
          </a:p>
          <a:p>
            <a:r>
              <a:rPr lang="en-US" dirty="0" smtClean="0"/>
              <a:t>Job Coaching</a:t>
            </a:r>
          </a:p>
          <a:p>
            <a:r>
              <a:rPr lang="en-US" dirty="0" smtClean="0"/>
              <a:t>Job Finding</a:t>
            </a:r>
          </a:p>
          <a:p>
            <a:r>
              <a:rPr lang="en-US" dirty="0" smtClean="0"/>
              <a:t>Non-Medical Transportation</a:t>
            </a:r>
          </a:p>
          <a:p>
            <a:r>
              <a:rPr lang="en-US" dirty="0" smtClean="0"/>
              <a:t>Personal Assistance Services</a:t>
            </a:r>
          </a:p>
          <a:p>
            <a:r>
              <a:rPr lang="en-US" dirty="0" smtClean="0"/>
              <a:t>Personal Emergency Response System (PERS)</a:t>
            </a:r>
          </a:p>
          <a:p>
            <a:r>
              <a:rPr lang="en-US" dirty="0" smtClean="0"/>
              <a:t>Respite</a:t>
            </a:r>
          </a:p>
          <a:p>
            <a:r>
              <a:rPr lang="en-US" dirty="0" smtClean="0"/>
              <a:t>Service Coordination</a:t>
            </a:r>
          </a:p>
          <a:p>
            <a:r>
              <a:rPr lang="en-US" dirty="0" smtClean="0"/>
              <a:t>Therapeutic and Counseling Services</a:t>
            </a:r>
          </a:p>
          <a:p>
            <a:endParaRPr lang="en-US" dirty="0"/>
          </a:p>
        </p:txBody>
      </p:sp>
      <p:sp>
        <p:nvSpPr>
          <p:cNvPr id="7" name="TextBox 6"/>
          <p:cNvSpPr txBox="1"/>
          <p:nvPr/>
        </p:nvSpPr>
        <p:spPr>
          <a:xfrm>
            <a:off x="457200" y="457200"/>
            <a:ext cx="7772400" cy="461665"/>
          </a:xfrm>
          <a:prstGeom prst="rect">
            <a:avLst/>
          </a:prstGeom>
          <a:noFill/>
        </p:spPr>
        <p:txBody>
          <a:bodyPr wrap="square" rtlCol="0">
            <a:spAutoFit/>
          </a:bodyPr>
          <a:lstStyle/>
          <a:p>
            <a:pPr algn="ctr"/>
            <a:r>
              <a:rPr lang="en-US" sz="2400" dirty="0" smtClean="0">
                <a:solidFill>
                  <a:schemeClr val="accent1"/>
                </a:solidFill>
              </a:rPr>
              <a:t>Independence  Waiver</a:t>
            </a:r>
            <a:endParaRPr lang="en-US" sz="2400" dirty="0">
              <a:solidFill>
                <a:schemeClr val="accent1"/>
              </a:solidFill>
            </a:endParaRPr>
          </a:p>
        </p:txBody>
      </p:sp>
      <p:pic>
        <p:nvPicPr>
          <p:cNvPr id="8" name="10 Track 10.wma">
            <a:hlinkClick r:id="" action="ppaction://media"/>
          </p:cNvPr>
          <p:cNvPicPr>
            <a:picLocks noRot="1" noChangeAspect="1"/>
          </p:cNvPicPr>
          <p:nvPr>
            <a:audioFile r:link="rId1"/>
          </p:nvPr>
        </p:nvPicPr>
        <p:blipFill>
          <a:blip r:embed="rId3" cstate="print"/>
          <a:stretch>
            <a:fillRect/>
          </a:stretch>
        </p:blipFill>
        <p:spPr>
          <a:xfrm>
            <a:off x="8382000" y="6400800"/>
            <a:ext cx="304800" cy="304800"/>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103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Locations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Two Main Locations</a:t>
            </a:r>
          </a:p>
          <a:p>
            <a:pPr>
              <a:buNone/>
            </a:pPr>
            <a:endParaRPr lang="en-US" dirty="0" smtClean="0"/>
          </a:p>
          <a:p>
            <a:r>
              <a:rPr lang="en-US" dirty="0" smtClean="0"/>
              <a:t>117  Abbey Terrace,</a:t>
            </a:r>
          </a:p>
          <a:p>
            <a:pPr>
              <a:buNone/>
            </a:pPr>
            <a:r>
              <a:rPr lang="en-US" dirty="0" smtClean="0"/>
              <a:t>    Drexel Hill, PA 19026</a:t>
            </a:r>
          </a:p>
          <a:p>
            <a:pPr>
              <a:buNone/>
            </a:pPr>
            <a:endParaRPr lang="en-US" dirty="0" smtClean="0"/>
          </a:p>
          <a:p>
            <a:r>
              <a:rPr lang="en-US" dirty="0" smtClean="0"/>
              <a:t>219 Morton Avenue</a:t>
            </a:r>
          </a:p>
          <a:p>
            <a:pPr>
              <a:buNone/>
            </a:pPr>
            <a:r>
              <a:rPr lang="en-US" dirty="0" smtClean="0"/>
              <a:t>    Folsom, PA 19033</a:t>
            </a:r>
          </a:p>
          <a:p>
            <a:pPr>
              <a:buNone/>
            </a:pPr>
            <a:r>
              <a:rPr lang="en-US" dirty="0" smtClean="0"/>
              <a:t>  </a:t>
            </a:r>
          </a:p>
          <a:p>
            <a:pPr>
              <a:buNone/>
            </a:pPr>
            <a:r>
              <a:rPr lang="en-US" dirty="0" smtClean="0"/>
              <a:t>Other locations</a:t>
            </a:r>
          </a:p>
          <a:p>
            <a:pPr>
              <a:buNone/>
            </a:pPr>
            <a:r>
              <a:rPr lang="en-US" dirty="0" smtClean="0"/>
              <a:t>Montgomery and Philadelphia Counties </a:t>
            </a:r>
          </a:p>
        </p:txBody>
      </p:sp>
      <p:pic>
        <p:nvPicPr>
          <p:cNvPr id="6" name="~PP2421.WAV">
            <a:hlinkClick r:id="" action="ppaction://media"/>
          </p:cNvPr>
          <p:cNvPicPr>
            <a:picLocks noRot="1" noChangeAspect="1"/>
          </p:cNvPicPr>
          <p:nvPr>
            <a:wavAudioFile r:embed="rId1" name="~PP2421.WAV"/>
          </p:nvPr>
        </p:nvPicPr>
        <p:blipFill>
          <a:blip r:embed="rId4" cstate="print"/>
          <a:stretch>
            <a:fillRect/>
          </a:stretch>
        </p:blipFill>
        <p:spPr>
          <a:xfrm>
            <a:off x="8696325" y="6410325"/>
            <a:ext cx="304800" cy="304800"/>
          </a:xfrm>
          <a:prstGeom prst="rect">
            <a:avLst/>
          </a:prstGeom>
        </p:spPr>
      </p:pic>
    </p:spTree>
  </p:cSld>
  <p:clrMapOvr>
    <a:masterClrMapping/>
  </p:clrMapOvr>
  <p:transition advClick="0" advTm="26108">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772400" cy="1362456"/>
          </a:xfrm>
        </p:spPr>
        <p:txBody>
          <a:bodyPr/>
          <a:lstStyle/>
          <a:p>
            <a:r>
              <a:rPr lang="en-US" dirty="0" smtClean="0"/>
              <a:t>Service Counties</a:t>
            </a:r>
            <a:endParaRPr lang="en-US" dirty="0"/>
          </a:p>
        </p:txBody>
      </p:sp>
      <p:sp>
        <p:nvSpPr>
          <p:cNvPr id="3" name="Text Placeholder 2"/>
          <p:cNvSpPr>
            <a:spLocks noGrp="1"/>
          </p:cNvSpPr>
          <p:nvPr>
            <p:ph type="body" idx="1"/>
          </p:nvPr>
        </p:nvSpPr>
        <p:spPr/>
        <p:txBody>
          <a:bodyPr>
            <a:normAutofit fontScale="92500" lnSpcReduction="20000"/>
          </a:bodyPr>
          <a:lstStyle/>
          <a:p>
            <a:r>
              <a:rPr lang="en-US" sz="3600" dirty="0" smtClean="0"/>
              <a:t>Delaware                                  Chester</a:t>
            </a:r>
          </a:p>
          <a:p>
            <a:endParaRPr lang="en-US" sz="3600" dirty="0" smtClean="0"/>
          </a:p>
          <a:p>
            <a:r>
              <a:rPr lang="en-US" sz="3600" dirty="0" smtClean="0"/>
              <a:t>Philadelphia                            Montgomery</a:t>
            </a:r>
          </a:p>
          <a:p>
            <a:endParaRPr lang="en-US" dirty="0" smtClean="0"/>
          </a:p>
          <a:p>
            <a:endParaRPr lang="en-US" dirty="0"/>
          </a:p>
        </p:txBody>
      </p:sp>
      <p:pic>
        <p:nvPicPr>
          <p:cNvPr id="7" name="~PP379.WAV">
            <a:hlinkClick r:id="" action="ppaction://media"/>
          </p:cNvPr>
          <p:cNvPicPr>
            <a:picLocks noRot="1" noChangeAspect="1"/>
          </p:cNvPicPr>
          <p:nvPr>
            <a:wavAudioFile r:embed="rId1" name="~PP379.WAV"/>
          </p:nvPr>
        </p:nvPicPr>
        <p:blipFill>
          <a:blip r:embed="rId4" cstate="print"/>
          <a:stretch>
            <a:fillRect/>
          </a:stretch>
        </p:blipFill>
        <p:spPr>
          <a:xfrm>
            <a:off x="8696325" y="6410325"/>
            <a:ext cx="304800" cy="304800"/>
          </a:xfrm>
          <a:prstGeom prst="rect">
            <a:avLst/>
          </a:prstGeom>
        </p:spPr>
      </p:pic>
    </p:spTree>
  </p:cSld>
  <p:clrMapOvr>
    <a:masterClrMapping/>
  </p:clrMapOvr>
  <p:transition advTm="16366">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997952" cy="1121664"/>
          </a:xfrm>
        </p:spPr>
        <p:txBody>
          <a:bodyPr/>
          <a:lstStyle/>
          <a:p>
            <a:r>
              <a:rPr lang="en-US" sz="3600" dirty="0" smtClean="0"/>
              <a:t>Offices / Programs  </a:t>
            </a:r>
            <a:endParaRPr lang="en-US" sz="3600" dirty="0"/>
          </a:p>
        </p:txBody>
      </p:sp>
      <p:sp>
        <p:nvSpPr>
          <p:cNvPr id="3" name="Text Placeholder 2"/>
          <p:cNvSpPr>
            <a:spLocks noGrp="1"/>
          </p:cNvSpPr>
          <p:nvPr>
            <p:ph type="body" idx="1"/>
          </p:nvPr>
        </p:nvSpPr>
        <p:spPr>
          <a:xfrm>
            <a:off x="228600" y="1905000"/>
            <a:ext cx="8686800" cy="3657600"/>
          </a:xfrm>
        </p:spPr>
        <p:txBody>
          <a:bodyPr>
            <a:normAutofit lnSpcReduction="10000"/>
          </a:bodyPr>
          <a:lstStyle/>
          <a:p>
            <a:r>
              <a:rPr lang="en-US" dirty="0" smtClean="0"/>
              <a:t> </a:t>
            </a:r>
          </a:p>
          <a:p>
            <a:r>
              <a:rPr lang="en-US" sz="2800" dirty="0" smtClean="0">
                <a:solidFill>
                  <a:schemeClr val="tx2"/>
                </a:solidFill>
              </a:rPr>
              <a:t>Office of Developmental Program/ Intellectual Disability</a:t>
            </a:r>
          </a:p>
          <a:p>
            <a:endParaRPr lang="en-US" sz="2800" dirty="0" smtClean="0">
              <a:solidFill>
                <a:schemeClr val="tx2"/>
              </a:solidFill>
            </a:endParaRPr>
          </a:p>
          <a:p>
            <a:r>
              <a:rPr lang="en-US" sz="2800" dirty="0" smtClean="0">
                <a:solidFill>
                  <a:schemeClr val="tx2"/>
                </a:solidFill>
              </a:rPr>
              <a:t>Office  of  Developmental Program / Bureau of   Autistic Services</a:t>
            </a:r>
          </a:p>
          <a:p>
            <a:endParaRPr lang="en-US" sz="2800" dirty="0" smtClean="0">
              <a:solidFill>
                <a:schemeClr val="tx2"/>
              </a:solidFill>
            </a:endParaRPr>
          </a:p>
          <a:p>
            <a:r>
              <a:rPr lang="en-US" sz="2800" dirty="0" smtClean="0">
                <a:solidFill>
                  <a:schemeClr val="tx2"/>
                </a:solidFill>
              </a:rPr>
              <a:t>Office of Long Term Living</a:t>
            </a:r>
          </a:p>
          <a:p>
            <a:endParaRPr lang="en-US" sz="2800" dirty="0" smtClean="0">
              <a:solidFill>
                <a:schemeClr val="tx2"/>
              </a:solidFill>
            </a:endParaRPr>
          </a:p>
          <a:p>
            <a:endParaRPr lang="en-US" dirty="0" smtClean="0"/>
          </a:p>
          <a:p>
            <a:endParaRPr lang="en-US" dirty="0" smtClean="0"/>
          </a:p>
          <a:p>
            <a:endParaRPr lang="en-US" dirty="0" smtClean="0"/>
          </a:p>
          <a:p>
            <a:endParaRPr lang="en-US" dirty="0"/>
          </a:p>
        </p:txBody>
      </p:sp>
      <p:pic>
        <p:nvPicPr>
          <p:cNvPr id="7" name="~PP280.WAV">
            <a:hlinkClick r:id="" action="ppaction://media"/>
          </p:cNvPr>
          <p:cNvPicPr>
            <a:picLocks noRot="1" noChangeAspect="1"/>
          </p:cNvPicPr>
          <p:nvPr>
            <a:wavAudioFile r:embed="rId1" name="~PP280.WAV"/>
          </p:nvPr>
        </p:nvPicPr>
        <p:blipFill>
          <a:blip r:embed="rId4" cstate="print"/>
          <a:stretch>
            <a:fillRect/>
          </a:stretch>
        </p:blipFill>
        <p:spPr>
          <a:xfrm>
            <a:off x="8696325" y="6410325"/>
            <a:ext cx="304800" cy="304800"/>
          </a:xfrm>
          <a:prstGeom prst="rect">
            <a:avLst/>
          </a:prstGeom>
        </p:spPr>
      </p:pic>
    </p:spTree>
  </p:cSld>
  <p:clrMapOvr>
    <a:masterClrMapping/>
  </p:clrMapOvr>
  <p:transition advTm="17422">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Our Waivers</a:t>
            </a:r>
            <a:endParaRPr lang="en-US" dirty="0"/>
          </a:p>
        </p:txBody>
      </p:sp>
      <p:sp>
        <p:nvSpPr>
          <p:cNvPr id="3" name="Text Placeholder 2"/>
          <p:cNvSpPr>
            <a:spLocks noGrp="1"/>
          </p:cNvSpPr>
          <p:nvPr>
            <p:ph type="body" idx="1"/>
          </p:nvPr>
        </p:nvSpPr>
        <p:spPr/>
        <p:txBody>
          <a:bodyPr/>
          <a:lstStyle/>
          <a:p>
            <a:endParaRPr lang="en-US" dirty="0" smtClean="0"/>
          </a:p>
          <a:p>
            <a:r>
              <a:rPr lang="en-US" dirty="0" smtClean="0"/>
              <a:t>We are enrolled  in  Seven different  program waivers </a:t>
            </a:r>
            <a:endParaRPr lang="en-US" dirty="0"/>
          </a:p>
        </p:txBody>
      </p:sp>
      <p:pic>
        <p:nvPicPr>
          <p:cNvPr id="4" name="~PP1307.WAV">
            <a:hlinkClick r:id="" action="ppaction://media"/>
          </p:cNvPr>
          <p:cNvPicPr>
            <a:picLocks noRot="1" noChangeAspect="1"/>
          </p:cNvPicPr>
          <p:nvPr>
            <a:wavAudioFile r:embed="rId1" name="~PP1307.WAV"/>
          </p:nvPr>
        </p:nvPicPr>
        <p:blipFill>
          <a:blip r:embed="rId4" cstate="print"/>
          <a:stretch>
            <a:fillRect/>
          </a:stretch>
        </p:blipFill>
        <p:spPr>
          <a:xfrm>
            <a:off x="8696325" y="6410325"/>
            <a:ext cx="304800" cy="304800"/>
          </a:xfrm>
          <a:prstGeom prst="rect">
            <a:avLst/>
          </a:prstGeom>
        </p:spPr>
      </p:pic>
    </p:spTree>
  </p:cSld>
  <p:clrMapOvr>
    <a:masterClrMapping/>
  </p:clrMapOvr>
  <p:transition advTm="6441">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Waivers </a:t>
            </a:r>
            <a:endParaRPr lang="en-US" dirty="0"/>
          </a:p>
        </p:txBody>
      </p:sp>
      <p:sp>
        <p:nvSpPr>
          <p:cNvPr id="5" name="Text Placeholder 4"/>
          <p:cNvSpPr>
            <a:spLocks noGrp="1"/>
          </p:cNvSpPr>
          <p:nvPr>
            <p:ph type="body" idx="1"/>
          </p:nvPr>
        </p:nvSpPr>
        <p:spPr/>
        <p:txBody>
          <a:bodyPr/>
          <a:lstStyle/>
          <a:p>
            <a:r>
              <a:rPr lang="en-US" dirty="0" smtClean="0"/>
              <a:t> ODP/ID</a:t>
            </a:r>
            <a:endParaRPr lang="en-US" dirty="0"/>
          </a:p>
        </p:txBody>
      </p:sp>
      <p:sp>
        <p:nvSpPr>
          <p:cNvPr id="7" name="Text Placeholder 6"/>
          <p:cNvSpPr>
            <a:spLocks noGrp="1"/>
          </p:cNvSpPr>
          <p:nvPr>
            <p:ph type="body" sz="half" idx="3"/>
          </p:nvPr>
        </p:nvSpPr>
        <p:spPr/>
        <p:txBody>
          <a:bodyPr/>
          <a:lstStyle/>
          <a:p>
            <a:r>
              <a:rPr lang="en-US" dirty="0" smtClean="0"/>
              <a:t>OLTL</a:t>
            </a:r>
            <a:endParaRPr lang="en-US" dirty="0"/>
          </a:p>
        </p:txBody>
      </p:sp>
      <p:sp>
        <p:nvSpPr>
          <p:cNvPr id="6" name="Content Placeholder 5"/>
          <p:cNvSpPr>
            <a:spLocks noGrp="1"/>
          </p:cNvSpPr>
          <p:nvPr>
            <p:ph sz="quarter" idx="2"/>
          </p:nvPr>
        </p:nvSpPr>
        <p:spPr/>
        <p:txBody>
          <a:bodyPr>
            <a:normAutofit/>
          </a:bodyPr>
          <a:lstStyle/>
          <a:p>
            <a:r>
              <a:rPr lang="en-US" dirty="0" smtClean="0"/>
              <a:t>Person/Family Directed Support</a:t>
            </a:r>
          </a:p>
          <a:p>
            <a:pPr>
              <a:buNone/>
            </a:pPr>
            <a:endParaRPr lang="en-US" dirty="0" smtClean="0"/>
          </a:p>
          <a:p>
            <a:pPr>
              <a:buNone/>
            </a:pPr>
            <a:r>
              <a:rPr lang="en-US" sz="2800" b="1" dirty="0" smtClean="0">
                <a:solidFill>
                  <a:schemeClr val="tx2"/>
                </a:solidFill>
              </a:rPr>
              <a:t>OD/BAS</a:t>
            </a:r>
          </a:p>
          <a:p>
            <a:r>
              <a:rPr lang="en-US" dirty="0" smtClean="0"/>
              <a:t> Adult Autism Waiver </a:t>
            </a:r>
          </a:p>
        </p:txBody>
      </p:sp>
      <p:sp>
        <p:nvSpPr>
          <p:cNvPr id="8" name="Content Placeholder 7"/>
          <p:cNvSpPr>
            <a:spLocks noGrp="1"/>
          </p:cNvSpPr>
          <p:nvPr>
            <p:ph sz="quarter" idx="4"/>
          </p:nvPr>
        </p:nvSpPr>
        <p:spPr/>
        <p:txBody>
          <a:bodyPr/>
          <a:lstStyle/>
          <a:p>
            <a:r>
              <a:rPr lang="en-US" dirty="0" smtClean="0"/>
              <a:t>OBRA</a:t>
            </a:r>
          </a:p>
          <a:p>
            <a:r>
              <a:rPr lang="en-US" dirty="0" smtClean="0"/>
              <a:t>ACT 150</a:t>
            </a:r>
          </a:p>
          <a:p>
            <a:r>
              <a:rPr lang="en-US" dirty="0" smtClean="0"/>
              <a:t>COMMCARE</a:t>
            </a:r>
          </a:p>
          <a:p>
            <a:r>
              <a:rPr lang="en-US" dirty="0" smtClean="0"/>
              <a:t>INDEPENDENCE</a:t>
            </a:r>
          </a:p>
          <a:p>
            <a:r>
              <a:rPr lang="en-US" dirty="0" smtClean="0"/>
              <a:t>ATTENDANCE CARE</a:t>
            </a:r>
          </a:p>
        </p:txBody>
      </p:sp>
      <p:pic>
        <p:nvPicPr>
          <p:cNvPr id="9" name="~PP3635.WAV">
            <a:hlinkClick r:id="" action="ppaction://media"/>
          </p:cNvPr>
          <p:cNvPicPr>
            <a:picLocks noRot="1" noChangeAspect="1"/>
          </p:cNvPicPr>
          <p:nvPr>
            <a:wavAudioFile r:embed="rId1" name="~PP3635.WAV"/>
          </p:nvPr>
        </p:nvPicPr>
        <p:blipFill>
          <a:blip r:embed="rId4" cstate="print"/>
          <a:stretch>
            <a:fillRect/>
          </a:stretch>
        </p:blipFill>
        <p:spPr>
          <a:xfrm>
            <a:off x="8696325" y="6410325"/>
            <a:ext cx="304800" cy="304800"/>
          </a:xfrm>
          <a:prstGeom prst="rect">
            <a:avLst/>
          </a:prstGeom>
        </p:spPr>
      </p:pic>
    </p:spTree>
  </p:cSld>
  <p:clrMapOvr>
    <a:masterClrMapping/>
  </p:clrMapOvr>
  <p:transition advTm="22746">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Program services</a:t>
            </a:r>
            <a:endParaRPr lang="en-US" dirty="0"/>
          </a:p>
        </p:txBody>
      </p:sp>
      <p:sp>
        <p:nvSpPr>
          <p:cNvPr id="3" name="Text Placeholder 2"/>
          <p:cNvSpPr>
            <a:spLocks noGrp="1"/>
          </p:cNvSpPr>
          <p:nvPr>
            <p:ph type="body" idx="1"/>
          </p:nvPr>
        </p:nvSpPr>
        <p:spPr/>
        <p:txBody>
          <a:bodyPr/>
          <a:lstStyle/>
          <a:p>
            <a:r>
              <a:rPr lang="en-US" dirty="0" smtClean="0"/>
              <a:t>ODP/ ODP -BAS</a:t>
            </a:r>
            <a:endParaRPr lang="en-US" dirty="0"/>
          </a:p>
        </p:txBody>
      </p:sp>
      <p:sp>
        <p:nvSpPr>
          <p:cNvPr id="4" name="Text Placeholder 3"/>
          <p:cNvSpPr>
            <a:spLocks noGrp="1"/>
          </p:cNvSpPr>
          <p:nvPr>
            <p:ph type="body" sz="half" idx="3"/>
          </p:nvPr>
        </p:nvSpPr>
        <p:spPr/>
        <p:txBody>
          <a:bodyPr/>
          <a:lstStyle/>
          <a:p>
            <a:r>
              <a:rPr lang="en-US" dirty="0" smtClean="0"/>
              <a:t> LONG TERM LIVING</a:t>
            </a:r>
            <a:endParaRPr lang="en-US" dirty="0"/>
          </a:p>
        </p:txBody>
      </p:sp>
      <p:sp>
        <p:nvSpPr>
          <p:cNvPr id="5" name="Content Placeholder 4"/>
          <p:cNvSpPr>
            <a:spLocks noGrp="1"/>
          </p:cNvSpPr>
          <p:nvPr>
            <p:ph sz="quarter" idx="2"/>
          </p:nvPr>
        </p:nvSpPr>
        <p:spPr/>
        <p:txBody>
          <a:bodyPr/>
          <a:lstStyle/>
          <a:p>
            <a:r>
              <a:rPr lang="en-US" dirty="0" smtClean="0"/>
              <a:t>Respite  In-home</a:t>
            </a:r>
          </a:p>
          <a:p>
            <a:r>
              <a:rPr lang="en-US" dirty="0" smtClean="0"/>
              <a:t>Respite out-of-home</a:t>
            </a:r>
          </a:p>
          <a:p>
            <a:r>
              <a:rPr lang="en-US" dirty="0" smtClean="0"/>
              <a:t>Community Inclusion</a:t>
            </a:r>
          </a:p>
          <a:p>
            <a:r>
              <a:rPr lang="en-US" dirty="0" smtClean="0"/>
              <a:t>Special Skill building </a:t>
            </a:r>
          </a:p>
          <a:p>
            <a:r>
              <a:rPr lang="en-US" dirty="0" smtClean="0"/>
              <a:t>Temporary Crisis</a:t>
            </a:r>
          </a:p>
          <a:p>
            <a:endParaRPr lang="en-US" dirty="0"/>
          </a:p>
        </p:txBody>
      </p:sp>
      <p:sp>
        <p:nvSpPr>
          <p:cNvPr id="6" name="Content Placeholder 5"/>
          <p:cNvSpPr>
            <a:spLocks noGrp="1"/>
          </p:cNvSpPr>
          <p:nvPr>
            <p:ph sz="quarter" idx="4"/>
          </p:nvPr>
        </p:nvSpPr>
        <p:spPr/>
        <p:txBody>
          <a:bodyPr/>
          <a:lstStyle/>
          <a:p>
            <a:r>
              <a:rPr lang="en-US" dirty="0" smtClean="0"/>
              <a:t>Respite </a:t>
            </a:r>
          </a:p>
          <a:p>
            <a:r>
              <a:rPr lang="en-US" dirty="0" smtClean="0"/>
              <a:t>Personal care</a:t>
            </a:r>
          </a:p>
          <a:p>
            <a:endParaRPr lang="en-US" dirty="0"/>
          </a:p>
        </p:txBody>
      </p:sp>
      <p:pic>
        <p:nvPicPr>
          <p:cNvPr id="7" name="~PP3326.WAV">
            <a:hlinkClick r:id="" action="ppaction://media"/>
          </p:cNvPr>
          <p:cNvPicPr>
            <a:picLocks noRot="1" noChangeAspect="1"/>
          </p:cNvPicPr>
          <p:nvPr>
            <a:wavAudioFile r:embed="rId1" name="~PP3326.WAV"/>
          </p:nvPr>
        </p:nvPicPr>
        <p:blipFill>
          <a:blip r:embed="rId3" cstate="print"/>
          <a:stretch>
            <a:fillRect/>
          </a:stretch>
        </p:blipFill>
        <p:spPr>
          <a:xfrm>
            <a:off x="8696325" y="6410325"/>
            <a:ext cx="304800" cy="304800"/>
          </a:xfrm>
          <a:prstGeom prst="rect">
            <a:avLst/>
          </a:prstGeom>
        </p:spPr>
      </p:pic>
    </p:spTree>
  </p:cSld>
  <p:clrMapOvr>
    <a:masterClrMapping/>
  </p:clrMapOvr>
  <p:transition advTm="20064">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Our Clients </a:t>
            </a:r>
            <a:endParaRPr lang="en-US" dirty="0"/>
          </a:p>
        </p:txBody>
      </p:sp>
      <p:sp>
        <p:nvSpPr>
          <p:cNvPr id="3" name="Text Placeholder 2"/>
          <p:cNvSpPr>
            <a:spLocks noGrp="1"/>
          </p:cNvSpPr>
          <p:nvPr>
            <p:ph type="body" idx="1"/>
          </p:nvPr>
        </p:nvSpPr>
        <p:spPr/>
        <p:txBody>
          <a:bodyPr/>
          <a:lstStyle/>
          <a:p>
            <a:pPr algn="ctr"/>
            <a:r>
              <a:rPr lang="en-US" dirty="0" smtClean="0"/>
              <a:t>Waivers </a:t>
            </a:r>
            <a:endParaRPr lang="en-US" dirty="0"/>
          </a:p>
        </p:txBody>
      </p:sp>
      <p:sp>
        <p:nvSpPr>
          <p:cNvPr id="4" name="Text Placeholder 3"/>
          <p:cNvSpPr>
            <a:spLocks noGrp="1"/>
          </p:cNvSpPr>
          <p:nvPr>
            <p:ph type="body" sz="half" idx="3"/>
          </p:nvPr>
        </p:nvSpPr>
        <p:spPr/>
        <p:txBody>
          <a:bodyPr/>
          <a:lstStyle/>
          <a:p>
            <a:pPr algn="ctr"/>
            <a:r>
              <a:rPr lang="en-US" dirty="0" smtClean="0"/>
              <a:t> Private </a:t>
            </a:r>
            <a:endParaRPr lang="en-US" dirty="0"/>
          </a:p>
        </p:txBody>
      </p:sp>
      <p:sp>
        <p:nvSpPr>
          <p:cNvPr id="5" name="Content Placeholder 4"/>
          <p:cNvSpPr>
            <a:spLocks noGrp="1"/>
          </p:cNvSpPr>
          <p:nvPr>
            <p:ph sz="quarter" idx="2"/>
          </p:nvPr>
        </p:nvSpPr>
        <p:spPr/>
        <p:txBody>
          <a:bodyPr/>
          <a:lstStyle/>
          <a:p>
            <a:pPr>
              <a:buNone/>
            </a:pPr>
            <a:r>
              <a:rPr lang="en-US" dirty="0" smtClean="0"/>
              <a:t>    Determined through COSA, PCA, Montgomery, and Delaware counties  based on client’s:  </a:t>
            </a:r>
          </a:p>
          <a:p>
            <a:r>
              <a:rPr lang="en-US" dirty="0" smtClean="0"/>
              <a:t>Ages </a:t>
            </a:r>
          </a:p>
          <a:p>
            <a:r>
              <a:rPr lang="en-US" dirty="0" smtClean="0"/>
              <a:t>Income  </a:t>
            </a:r>
          </a:p>
          <a:p>
            <a:r>
              <a:rPr lang="en-US" dirty="0" smtClean="0"/>
              <a:t>Level of care</a:t>
            </a:r>
          </a:p>
          <a:p>
            <a:r>
              <a:rPr lang="en-US" dirty="0" smtClean="0"/>
              <a:t>Duration of care</a:t>
            </a:r>
          </a:p>
          <a:p>
            <a:r>
              <a:rPr lang="en-US" dirty="0" smtClean="0"/>
              <a:t>Payment</a:t>
            </a:r>
          </a:p>
          <a:p>
            <a:r>
              <a:rPr lang="en-US" dirty="0" smtClean="0"/>
              <a:t>Medicaid </a:t>
            </a:r>
          </a:p>
          <a:p>
            <a:pPr>
              <a:buNone/>
            </a:pPr>
            <a:endParaRPr lang="en-US" dirty="0"/>
          </a:p>
        </p:txBody>
      </p:sp>
      <p:sp>
        <p:nvSpPr>
          <p:cNvPr id="6" name="Content Placeholder 5"/>
          <p:cNvSpPr>
            <a:spLocks noGrp="1"/>
          </p:cNvSpPr>
          <p:nvPr>
            <p:ph sz="quarter" idx="4"/>
          </p:nvPr>
        </p:nvSpPr>
        <p:spPr/>
        <p:txBody>
          <a:bodyPr>
            <a:normAutofit/>
          </a:bodyPr>
          <a:lstStyle/>
          <a:p>
            <a:pPr>
              <a:buNone/>
            </a:pPr>
            <a:r>
              <a:rPr lang="en-US" dirty="0" smtClean="0"/>
              <a:t>	Private Individuals regardless of age , but need and it is:</a:t>
            </a:r>
          </a:p>
          <a:p>
            <a:r>
              <a:rPr lang="en-US" dirty="0" smtClean="0"/>
              <a:t>Non income dependent</a:t>
            </a:r>
          </a:p>
          <a:p>
            <a:r>
              <a:rPr lang="en-US" dirty="0" smtClean="0"/>
              <a:t>Self determined level of  care</a:t>
            </a:r>
          </a:p>
          <a:p>
            <a:r>
              <a:rPr lang="en-US" dirty="0" smtClean="0"/>
              <a:t>Self determined duration of care</a:t>
            </a:r>
          </a:p>
          <a:p>
            <a:r>
              <a:rPr lang="en-US" dirty="0" smtClean="0"/>
              <a:t>Non Medicaid /Medicare</a:t>
            </a:r>
          </a:p>
          <a:p>
            <a:r>
              <a:rPr lang="en-US" dirty="0" smtClean="0"/>
              <a:t>Out of pocket /Private pay</a:t>
            </a:r>
          </a:p>
          <a:p>
            <a:r>
              <a:rPr lang="en-US" dirty="0" smtClean="0"/>
              <a:t>Negotiable/ flexible</a:t>
            </a:r>
            <a:endParaRPr lang="en-US" dirty="0"/>
          </a:p>
        </p:txBody>
      </p:sp>
      <p:pic>
        <p:nvPicPr>
          <p:cNvPr id="8" name="~PP3273.WAV">
            <a:hlinkClick r:id="" action="ppaction://media"/>
          </p:cNvPr>
          <p:cNvPicPr>
            <a:picLocks noRot="1" noChangeAspect="1"/>
          </p:cNvPicPr>
          <p:nvPr>
            <a:wavAudioFile r:embed="rId1" name="~PP3273.WAV"/>
          </p:nvPr>
        </p:nvPicPr>
        <p:blipFill>
          <a:blip r:embed="rId3" cstate="print"/>
          <a:stretch>
            <a:fillRect/>
          </a:stretch>
        </p:blipFill>
        <p:spPr>
          <a:xfrm>
            <a:off x="8696325" y="6410325"/>
            <a:ext cx="304800" cy="304800"/>
          </a:xfrm>
          <a:prstGeom prst="rect">
            <a:avLst/>
          </a:prstGeom>
        </p:spPr>
      </p:pic>
    </p:spTree>
  </p:cSld>
  <p:clrMapOvr>
    <a:masterClrMapping/>
  </p:clrMapOvr>
  <p:transition advTm="40453">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4.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890</TotalTime>
  <Words>1538</Words>
  <Application>Microsoft Office PowerPoint</Application>
  <PresentationFormat>On-screen Show (4:3)</PresentationFormat>
  <Paragraphs>358</Paragraphs>
  <Slides>24</Slides>
  <Notes>9</Notes>
  <HiddenSlides>0</HiddenSlides>
  <MMClips>30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Welcome </vt:lpstr>
      <vt:lpstr>Who Are we?</vt:lpstr>
      <vt:lpstr>Our Locations</vt:lpstr>
      <vt:lpstr>Service Counties</vt:lpstr>
      <vt:lpstr>Offices / Programs  </vt:lpstr>
      <vt:lpstr> Our Waivers</vt:lpstr>
      <vt:lpstr>Our Waivers </vt:lpstr>
      <vt:lpstr>Program services</vt:lpstr>
      <vt:lpstr> Our Clients </vt:lpstr>
      <vt:lpstr> Who are our caregivers ?</vt:lpstr>
      <vt:lpstr>What we do differently from others</vt:lpstr>
      <vt:lpstr>Caregivers’ Basic Trainings</vt:lpstr>
      <vt:lpstr>Other trainings</vt:lpstr>
      <vt:lpstr>Our Services</vt:lpstr>
      <vt:lpstr>What we do differently from others</vt:lpstr>
      <vt:lpstr>What we do differently from others</vt:lpstr>
      <vt:lpstr>What we do differently from others </vt:lpstr>
      <vt:lpstr>THANKS!!! YOU HAVE QUESTIONS</vt:lpstr>
      <vt:lpstr>Waivers Descriptions</vt:lpstr>
      <vt:lpstr>Person/Family Directed Support Waiver for Individuals with Intellectual Disability http://dhs.pa.gov/learnaboutdhs/waiverinformation/personfamilydirectedsupportwaiver/index.htm</vt:lpstr>
      <vt:lpstr>The OBRA Waiver is a Home and Community Based Waiver program that may help you if you have a developmental physical disability to allow you to live in the community and remain as independent as possible http://www.dhs.pa.gov/citizens/alternativestonursinghomes/obrawaiver/</vt:lpstr>
      <vt:lpstr>If you have a physical disability, the Attendant Care Waiver and state funded Act 150 program may be available to you to continue to live in your home and community with support and services. http://www.dhs.pa.gov/citizens/attendantcare/attendantcareact150/ </vt:lpstr>
      <vt:lpstr>A Home and Community-Based Services Waiver for Individuals with Traumatic Brain Injury (TBI). If you  have a medically determined diagnosis of traumatic brain injury (TBI), the COMMCARE Waiver can help you remain as independent as possible.  http://www.dhs.pa.gov/citizens/alternativestonursinghomes/commcarewaiver/</vt:lpstr>
      <vt:lpstr>If you are an adult with a severe physical disability, the Independence Waiver may be able to help you live or remain in the community and remain as independent as possible.  http://www.dhs.pa.gov/citizens/alternativestonursinghomes/independencewaiver/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Olayinka</dc:creator>
  <cp:lastModifiedBy>Olayinka</cp:lastModifiedBy>
  <cp:revision>70</cp:revision>
  <dcterms:created xsi:type="dcterms:W3CDTF">2017-01-22T22:37:03Z</dcterms:created>
  <dcterms:modified xsi:type="dcterms:W3CDTF">2017-02-10T22:33:37Z</dcterms:modified>
</cp:coreProperties>
</file>